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1"/>
  </p:notesMasterIdLst>
  <p:sldIdLst>
    <p:sldId id="309" r:id="rId2"/>
    <p:sldId id="286" r:id="rId3"/>
    <p:sldId id="275" r:id="rId4"/>
    <p:sldId id="287" r:id="rId5"/>
    <p:sldId id="288" r:id="rId6"/>
    <p:sldId id="298" r:id="rId7"/>
    <p:sldId id="260" r:id="rId8"/>
    <p:sldId id="261" r:id="rId9"/>
    <p:sldId id="262" r:id="rId10"/>
    <p:sldId id="289" r:id="rId11"/>
    <p:sldId id="291" r:id="rId12"/>
    <p:sldId id="271" r:id="rId13"/>
    <p:sldId id="272" r:id="rId14"/>
    <p:sldId id="276" r:id="rId15"/>
    <p:sldId id="263" r:id="rId16"/>
    <p:sldId id="293" r:id="rId17"/>
    <p:sldId id="294" r:id="rId18"/>
    <p:sldId id="295" r:id="rId19"/>
    <p:sldId id="296" r:id="rId20"/>
    <p:sldId id="264" r:id="rId21"/>
    <p:sldId id="265" r:id="rId22"/>
    <p:sldId id="281" r:id="rId23"/>
    <p:sldId id="282" r:id="rId24"/>
    <p:sldId id="283" r:id="rId25"/>
    <p:sldId id="284" r:id="rId26"/>
    <p:sldId id="285" r:id="rId27"/>
    <p:sldId id="297" r:id="rId28"/>
    <p:sldId id="266" r:id="rId29"/>
    <p:sldId id="267" r:id="rId30"/>
    <p:sldId id="299" r:id="rId31"/>
    <p:sldId id="300" r:id="rId32"/>
    <p:sldId id="301" r:id="rId33"/>
    <p:sldId id="302" r:id="rId34"/>
    <p:sldId id="303" r:id="rId35"/>
    <p:sldId id="304" r:id="rId36"/>
    <p:sldId id="308" r:id="rId37"/>
    <p:sldId id="305" r:id="rId38"/>
    <p:sldId id="306" r:id="rId39"/>
    <p:sldId id="307" r:id="rId40"/>
  </p:sldIdLst>
  <p:sldSz cx="9144000" cy="6858000" type="screen4x3"/>
  <p:notesSz cx="6858000" cy="9144000"/>
  <p:defaultTextStyle>
    <a:defPPr>
      <a:defRPr lang="es-C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99" autoAdjust="0"/>
    <p:restoredTop sz="89301" autoAdjust="0"/>
  </p:normalViewPr>
  <p:slideViewPr>
    <p:cSldViewPr>
      <p:cViewPr>
        <p:scale>
          <a:sx n="50" d="100"/>
          <a:sy n="50" d="100"/>
        </p:scale>
        <p:origin x="-2216" y="-5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notesMaster" Target="notesMasters/notesMaster1.xml"/><Relationship Id="rId42" Type="http://schemas.openxmlformats.org/officeDocument/2006/relationships/printerSettings" Target="printerSettings/printerSettings1.bin"/><Relationship Id="rId43" Type="http://schemas.openxmlformats.org/officeDocument/2006/relationships/presProps" Target="presProps.xml"/><Relationship Id="rId44" Type="http://schemas.openxmlformats.org/officeDocument/2006/relationships/viewProps" Target="viewProps.xml"/><Relationship Id="rId4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44B528D-C5BE-45C6-86B5-2D53B882E98D}" type="datetimeFigureOut">
              <a:rPr lang="es-AR"/>
              <a:pPr>
                <a:defRPr/>
              </a:pPr>
              <a:t>13-05-13</a:t>
            </a:fld>
            <a:endParaRPr lang="es-AR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AR" noProof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AR" noProof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1BA3B8D-9446-4450-973C-3DC74FC0428D}" type="slidenum">
              <a:rPr lang="es-AR"/>
              <a:pPr>
                <a:defRPr/>
              </a:pPr>
              <a:t>‹Nr.›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0200384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AR" smtClean="0"/>
          </a:p>
        </p:txBody>
      </p:sp>
      <p:sp>
        <p:nvSpPr>
          <p:cNvPr id="20483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D784E6C-0617-4ECC-8BFE-06D440AC4DF4}" type="slidenum">
              <a:rPr lang="es-A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s-AR">
              <a:cs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BA3B8D-9446-4450-973C-3DC74FC0428D}" type="slidenum">
              <a:rPr lang="es-AR" smtClean="0"/>
              <a:pPr>
                <a:defRPr/>
              </a:pPr>
              <a:t>11</a:t>
            </a:fld>
            <a:endParaRPr lang="es-A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BA3B8D-9446-4450-973C-3DC74FC0428D}" type="slidenum">
              <a:rPr lang="es-AR" smtClean="0"/>
              <a:pPr>
                <a:defRPr/>
              </a:pPr>
              <a:t>12</a:t>
            </a:fld>
            <a:endParaRPr lang="es-A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BA3B8D-9446-4450-973C-3DC74FC0428D}" type="slidenum">
              <a:rPr lang="es-AR" smtClean="0"/>
              <a:pPr>
                <a:defRPr/>
              </a:pPr>
              <a:t>13</a:t>
            </a:fld>
            <a:endParaRPr lang="es-A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BA3B8D-9446-4450-973C-3DC74FC0428D}" type="slidenum">
              <a:rPr lang="es-AR" smtClean="0"/>
              <a:pPr>
                <a:defRPr/>
              </a:pPr>
              <a:t>14</a:t>
            </a:fld>
            <a:endParaRPr lang="es-A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AR" smtClean="0"/>
          </a:p>
        </p:txBody>
      </p:sp>
      <p:sp>
        <p:nvSpPr>
          <p:cNvPr id="36867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5421326-E939-43E9-8EAB-4C21649A933B}" type="slidenum">
              <a:rPr lang="es-A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s-AR">
              <a:cs typeface="Arial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BA3B8D-9446-4450-973C-3DC74FC0428D}" type="slidenum">
              <a:rPr lang="es-AR" smtClean="0"/>
              <a:pPr>
                <a:defRPr/>
              </a:pPr>
              <a:t>16</a:t>
            </a:fld>
            <a:endParaRPr lang="es-A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AR" dirty="0" smtClean="0"/>
          </a:p>
        </p:txBody>
      </p:sp>
      <p:sp>
        <p:nvSpPr>
          <p:cNvPr id="39939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07F7434-8589-4280-805A-79D21E0EC195}" type="slidenum">
              <a:rPr lang="es-A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es-AR">
              <a:cs typeface="Arial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BA3B8D-9446-4450-973C-3DC74FC0428D}" type="slidenum">
              <a:rPr lang="es-AR" smtClean="0"/>
              <a:pPr>
                <a:defRPr/>
              </a:pPr>
              <a:t>18</a:t>
            </a:fld>
            <a:endParaRPr lang="es-A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BA3B8D-9446-4450-973C-3DC74FC0428D}" type="slidenum">
              <a:rPr lang="es-AR" smtClean="0"/>
              <a:pPr>
                <a:defRPr/>
              </a:pPr>
              <a:t>19</a:t>
            </a:fld>
            <a:endParaRPr lang="es-A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BA3B8D-9446-4450-973C-3DC74FC0428D}" type="slidenum">
              <a:rPr lang="es-AR" smtClean="0"/>
              <a:pPr>
                <a:defRPr/>
              </a:pPr>
              <a:t>20</a:t>
            </a:fld>
            <a:endParaRPr lang="es-A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BA3B8D-9446-4450-973C-3DC74FC0428D}" type="slidenum">
              <a:rPr lang="es-AR" smtClean="0"/>
              <a:pPr>
                <a:defRPr/>
              </a:pPr>
              <a:t>3</a:t>
            </a:fld>
            <a:endParaRPr lang="es-A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8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AR" smtClean="0"/>
          </a:p>
        </p:txBody>
      </p:sp>
      <p:sp>
        <p:nvSpPr>
          <p:cNvPr id="45059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33C7D63-1630-4EA5-9FAD-4CE87759D624}" type="slidenum">
              <a:rPr lang="es-A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es-AR">
              <a:cs typeface="Arial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BA3B8D-9446-4450-973C-3DC74FC0428D}" type="slidenum">
              <a:rPr lang="es-AR" smtClean="0"/>
              <a:pPr>
                <a:defRPr/>
              </a:pPr>
              <a:t>22</a:t>
            </a:fld>
            <a:endParaRPr lang="es-AR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BA3B8D-9446-4450-973C-3DC74FC0428D}" type="slidenum">
              <a:rPr lang="es-AR" smtClean="0"/>
              <a:pPr>
                <a:defRPr/>
              </a:pPr>
              <a:t>23</a:t>
            </a:fld>
            <a:endParaRPr lang="es-AR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BA3B8D-9446-4450-973C-3DC74FC0428D}" type="slidenum">
              <a:rPr lang="es-AR" smtClean="0"/>
              <a:pPr>
                <a:defRPr/>
              </a:pPr>
              <a:t>24</a:t>
            </a:fld>
            <a:endParaRPr lang="es-AR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BA3B8D-9446-4450-973C-3DC74FC0428D}" type="slidenum">
              <a:rPr lang="es-AR" smtClean="0"/>
              <a:pPr>
                <a:defRPr/>
              </a:pPr>
              <a:t>25</a:t>
            </a:fld>
            <a:endParaRPr lang="es-AR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BA3B8D-9446-4450-973C-3DC74FC0428D}" type="slidenum">
              <a:rPr lang="es-AR" smtClean="0"/>
              <a:pPr>
                <a:defRPr/>
              </a:pPr>
              <a:t>26</a:t>
            </a:fld>
            <a:endParaRPr lang="es-AR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BA3B8D-9446-4450-973C-3DC74FC0428D}" type="slidenum">
              <a:rPr lang="es-AR" smtClean="0"/>
              <a:pPr>
                <a:defRPr/>
              </a:pPr>
              <a:t>27</a:t>
            </a:fld>
            <a:endParaRPr lang="es-AR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BA3B8D-9446-4450-973C-3DC74FC0428D}" type="slidenum">
              <a:rPr lang="es-AR" smtClean="0"/>
              <a:pPr>
                <a:defRPr/>
              </a:pPr>
              <a:t>28</a:t>
            </a:fld>
            <a:endParaRPr lang="es-AR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BA3B8D-9446-4450-973C-3DC74FC0428D}" type="slidenum">
              <a:rPr lang="es-AR" smtClean="0"/>
              <a:pPr>
                <a:defRPr/>
              </a:pPr>
              <a:t>29</a:t>
            </a:fld>
            <a:endParaRPr lang="es-AR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BA3B8D-9446-4450-973C-3DC74FC0428D}" type="slidenum">
              <a:rPr lang="es-AR" smtClean="0"/>
              <a:pPr>
                <a:defRPr/>
              </a:pPr>
              <a:t>30</a:t>
            </a:fld>
            <a:endParaRPr lang="es-A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AR" smtClean="0"/>
          </a:p>
        </p:txBody>
      </p:sp>
      <p:sp>
        <p:nvSpPr>
          <p:cNvPr id="23555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79DE591-4532-4532-8F19-7C3CA09E5E84}" type="slidenum">
              <a:rPr lang="es-A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s-AR">
              <a:cs typeface="Arial" charset="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BA3B8D-9446-4450-973C-3DC74FC0428D}" type="slidenum">
              <a:rPr lang="es-AR" smtClean="0"/>
              <a:pPr>
                <a:defRPr/>
              </a:pPr>
              <a:t>31</a:t>
            </a:fld>
            <a:endParaRPr lang="es-AR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6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AR" smtClean="0"/>
          </a:p>
        </p:txBody>
      </p:sp>
      <p:sp>
        <p:nvSpPr>
          <p:cNvPr id="57347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344E7E2-7DA0-4ABB-89F9-CF67C1EC96E2}" type="slidenum">
              <a:rPr lang="es-A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32</a:t>
            </a:fld>
            <a:endParaRPr lang="es-AR">
              <a:cs typeface="Arial" charset="0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BA3B8D-9446-4450-973C-3DC74FC0428D}" type="slidenum">
              <a:rPr lang="es-AR" smtClean="0"/>
              <a:pPr>
                <a:defRPr/>
              </a:pPr>
              <a:t>33</a:t>
            </a:fld>
            <a:endParaRPr lang="es-AR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BA3B8D-9446-4450-973C-3DC74FC0428D}" type="slidenum">
              <a:rPr lang="es-AR" smtClean="0"/>
              <a:pPr>
                <a:defRPr/>
              </a:pPr>
              <a:t>34</a:t>
            </a:fld>
            <a:endParaRPr lang="es-A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BA3B8D-9446-4450-973C-3DC74FC0428D}" type="slidenum">
              <a:rPr lang="es-AR" smtClean="0"/>
              <a:pPr>
                <a:defRPr/>
              </a:pPr>
              <a:t>5</a:t>
            </a:fld>
            <a:endParaRPr lang="es-A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AR" smtClean="0"/>
          </a:p>
        </p:txBody>
      </p:sp>
      <p:sp>
        <p:nvSpPr>
          <p:cNvPr id="26627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FA62582-510F-4E28-B50E-D97B97D954E7}" type="slidenum">
              <a:rPr lang="es-AR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s-AR"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BA3B8D-9446-4450-973C-3DC74FC0428D}" type="slidenum">
              <a:rPr lang="es-AR" smtClean="0"/>
              <a:pPr>
                <a:defRPr/>
              </a:pPr>
              <a:t>7</a:t>
            </a:fld>
            <a:endParaRPr lang="es-A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BA3B8D-9446-4450-973C-3DC74FC0428D}" type="slidenum">
              <a:rPr lang="es-AR" smtClean="0"/>
              <a:pPr>
                <a:defRPr/>
              </a:pPr>
              <a:t>8</a:t>
            </a:fld>
            <a:endParaRPr lang="es-A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BA3B8D-9446-4450-973C-3DC74FC0428D}" type="slidenum">
              <a:rPr lang="es-AR" smtClean="0"/>
              <a:pPr>
                <a:defRPr/>
              </a:pPr>
              <a:t>9</a:t>
            </a:fld>
            <a:endParaRPr lang="es-A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1BA3B8D-9446-4450-973C-3DC74FC0428D}" type="slidenum">
              <a:rPr lang="es-AR" smtClean="0"/>
              <a:pPr>
                <a:defRPr/>
              </a:pPr>
              <a:t>10</a:t>
            </a:fld>
            <a:endParaRPr lang="es-A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17E3872-D389-4E00-8FC1-C8C61A182118}" type="datetimeFigureOut">
              <a:rPr lang="es-CL" smtClean="0"/>
              <a:pPr>
                <a:defRPr/>
              </a:pPr>
              <a:t>13-05-13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L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88B968F3-077C-4A50-BB5C-D90AC7F705ED}" type="slidenum">
              <a:rPr lang="es-CL" smtClean="0"/>
              <a:pPr>
                <a:defRPr/>
              </a:pPr>
              <a:t>‹Nr.›</a:t>
            </a:fld>
            <a:endParaRPr lang="es-CL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9D1DAD2-F073-426A-A735-BFCC92D8F82A}" type="datetimeFigureOut">
              <a:rPr lang="es-CL" smtClean="0"/>
              <a:pPr>
                <a:defRPr/>
              </a:pPr>
              <a:t>13-05-13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B30F46-8FB2-4F80-9407-5188CCB6FAD1}" type="slidenum">
              <a:rPr lang="es-CL" smtClean="0"/>
              <a:pPr>
                <a:defRPr/>
              </a:pPr>
              <a:t>‹Nr.›</a:t>
            </a:fld>
            <a:endParaRPr lang="es-C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CD57D7C-A0B8-44EE-9C82-4401D9CE05AC}" type="datetimeFigureOut">
              <a:rPr lang="es-CL" smtClean="0"/>
              <a:pPr>
                <a:defRPr/>
              </a:pPr>
              <a:t>13-05-13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6C3FD8-BE07-4884-AD46-56070BB92567}" type="slidenum">
              <a:rPr lang="es-CL" smtClean="0"/>
              <a:pPr>
                <a:defRPr/>
              </a:pPr>
              <a:t>‹Nr.›</a:t>
            </a:fld>
            <a:endParaRPr lang="es-C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265873D-92B3-4D6D-B484-93288EAEBD1D}" type="datetimeFigureOut">
              <a:rPr lang="es-CL" smtClean="0"/>
              <a:pPr>
                <a:defRPr/>
              </a:pPr>
              <a:t>13-05-13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B33B1C-9C75-49B8-8798-FDC0505D4B25}" type="slidenum">
              <a:rPr lang="es-CL" smtClean="0"/>
              <a:pPr>
                <a:defRPr/>
              </a:pPr>
              <a:t>‹Nr.›</a:t>
            </a:fld>
            <a:endParaRPr lang="es-C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23B89C-5A12-4EA1-BB4B-077EDF2F728B}" type="datetimeFigureOut">
              <a:rPr lang="es-CL" smtClean="0"/>
              <a:pPr>
                <a:defRPr/>
              </a:pPr>
              <a:t>13-05-13</a:t>
            </a:fld>
            <a:endParaRPr lang="es-CL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D2F6F4-CEF0-4DA5-8422-7C2252975681}" type="slidenum">
              <a:rPr lang="es-CL" smtClean="0"/>
              <a:pPr>
                <a:defRPr/>
              </a:pPr>
              <a:t>‹Nr.›</a:t>
            </a:fld>
            <a:endParaRPr lang="es-C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2136886-919D-4590-B602-20496598E0FE}" type="datetimeFigureOut">
              <a:rPr lang="es-CL" smtClean="0"/>
              <a:pPr>
                <a:defRPr/>
              </a:pPr>
              <a:t>13-05-13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95A584-267E-4BBB-A50C-07DA3AFDA677}" type="slidenum">
              <a:rPr lang="es-CL" smtClean="0"/>
              <a:pPr>
                <a:defRPr/>
              </a:pPr>
              <a:t>‹Nr.›</a:t>
            </a:fld>
            <a:endParaRPr lang="es-C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74E9F53-1812-469F-9082-ABD2ABA47F1A}" type="datetimeFigureOut">
              <a:rPr lang="es-CL" smtClean="0"/>
              <a:pPr>
                <a:defRPr/>
              </a:pPr>
              <a:t>13-05-13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B1F770-8EB0-4EC5-BAC1-F701B1F72831}" type="slidenum">
              <a:rPr lang="es-CL" smtClean="0"/>
              <a:pPr>
                <a:defRPr/>
              </a:pPr>
              <a:t>‹Nr.›</a:t>
            </a:fld>
            <a:endParaRPr lang="es-C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91F8934-8385-49DB-84F2-EF8928437BFD}" type="datetimeFigureOut">
              <a:rPr lang="es-CL" smtClean="0"/>
              <a:pPr>
                <a:defRPr/>
              </a:pPr>
              <a:t>13-05-13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E8BAC4-B70A-4D56-9850-AFE2E7B83D5A}" type="slidenum">
              <a:rPr lang="es-CL" smtClean="0"/>
              <a:pPr>
                <a:defRPr/>
              </a:pPr>
              <a:t>‹Nr.›</a:t>
            </a:fld>
            <a:endParaRPr lang="es-C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881C905-2DE9-46EA-9959-657CF739FFFF}" type="datetimeFigureOut">
              <a:rPr lang="es-CL" smtClean="0"/>
              <a:pPr>
                <a:defRPr/>
              </a:pPr>
              <a:t>13-05-13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A21C88-B2C1-4C88-AF17-1C57BEAD6231}" type="slidenum">
              <a:rPr lang="es-CL" smtClean="0"/>
              <a:pPr>
                <a:defRPr/>
              </a:pPr>
              <a:t>‹Nr.›</a:t>
            </a:fld>
            <a:endParaRPr lang="es-C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29F953A-90CF-4164-B694-56E225F18392}" type="datetimeFigureOut">
              <a:rPr lang="es-CL" smtClean="0"/>
              <a:pPr>
                <a:defRPr/>
              </a:pPr>
              <a:t>13-05-13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852BED-8F6E-45BB-89CD-7B1CB81A9CF2}" type="slidenum">
              <a:rPr lang="es-CL" smtClean="0"/>
              <a:pPr>
                <a:defRPr/>
              </a:pPr>
              <a:t>‹Nr.›</a:t>
            </a:fld>
            <a:endParaRPr lang="es-CL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55562AF-2F18-4AF2-A57F-DC750B88AF1C}" type="datetimeFigureOut">
              <a:rPr lang="es-CL" smtClean="0"/>
              <a:pPr>
                <a:defRPr/>
              </a:pPr>
              <a:t>13-05-13</a:t>
            </a:fld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843D13-E88B-4F73-A08E-5A43B64719BB}" type="slidenum">
              <a:rPr lang="es-CL" smtClean="0"/>
              <a:pPr>
                <a:defRPr/>
              </a:pPr>
              <a:t>‹Nr.›</a:t>
            </a:fld>
            <a:endParaRPr lang="es-CL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s-CL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C00BDA1B-BB7E-419B-B303-F1EF02AC179A}" type="datetimeFigureOut">
              <a:rPr lang="es-CL" smtClean="0"/>
              <a:pPr>
                <a:defRPr/>
              </a:pPr>
              <a:t>13-05-13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0C362569-FC32-4FCA-BD0C-3CFF684B8BB2}" type="slidenum">
              <a:rPr lang="es-CL" smtClean="0"/>
              <a:pPr>
                <a:defRPr/>
              </a:pPr>
              <a:t>‹Nr.›</a:t>
            </a:fld>
            <a:endParaRPr lang="es-CL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l/imgres?hl=es&amp;biw=1440&amp;bih=671&amp;tbm=isch&amp;tbnid=JcFU0rZLrQNrWM:&amp;imgrefurl=http://www.educa.madrid.org/web/cp.josesaramago.rivas/periodico/4/humor.htm&amp;docid=ywT67Ez5h4z7nM&amp;imgurl=http://www.educa.madrid.org/web/cp.josesaramago.rivas/periodico/4/pelota.JPG&amp;w=1050&amp;h=750&amp;ei=jw1dUNbiOMXi0QGTuYC4DA&amp;zoom=1&amp;iact=hc&amp;vpx=437&amp;vpy=185&amp;dur=3218&amp;hovh=190&amp;hovw=266&amp;tx=160&amp;ty=111&amp;sig=101133203054508542677&amp;page=1&amp;tbnh=134&amp;tbnw=175&amp;start=0&amp;ndsp=24&amp;ved=1t:429,r:2,s:0,i:139" TargetMode="External"/><Relationship Id="rId4" Type="http://schemas.openxmlformats.org/officeDocument/2006/relationships/image" Target="../media/image7.jpeg"/><Relationship Id="rId5" Type="http://schemas.openxmlformats.org/officeDocument/2006/relationships/image" Target="../media/image8.png"/><Relationship Id="rId6" Type="http://schemas.openxmlformats.org/officeDocument/2006/relationships/hyperlink" Target="http://www.google.cl/imgres?hl=es&amp;biw=1440&amp;bih=671&amp;tbm=isch&amp;tbnid=X7y1qndQfCTgYM:&amp;imgrefurl=http://www.esacademic.com/dic.nsf/eswiki/671848&amp;docid=MbDGiqwCQXcbTM&amp;imgurl=http://www.esacademic.com/pictures/eswiki/74/Jurel_tarro.JPG&amp;w=1921&amp;h=2221&amp;ei=Tg5dUJHtKqP30gGl-4E4&amp;zoom=1&amp;iact=rc&amp;dur=16&amp;sig=101133203054508542677&amp;page=2&amp;tbnh=166&amp;tbnw=156&amp;start=21&amp;ndsp=28&amp;ved=1t:429,r:22,s:21,i:206&amp;tx=117&amp;ty=86" TargetMode="External"/><Relationship Id="rId7" Type="http://schemas.openxmlformats.org/officeDocument/2006/relationships/image" Target="../media/image9.jpeg"/><Relationship Id="rId8" Type="http://schemas.openxmlformats.org/officeDocument/2006/relationships/image" Target="../media/image10.png"/><Relationship Id="rId9" Type="http://schemas.openxmlformats.org/officeDocument/2006/relationships/hyperlink" Target="http://www.google.cl/imgres?hl=es&amp;biw=1440&amp;bih=671&amp;tbm=isch&amp;tbnid=qZ7u71-qh_-eJM:&amp;imgrefurl=http://www.mercamania.es/a/listado_productos/idx/5070612/mot/Casetas_de_madera/listado_productos.htm&amp;docid=zxtgkV8tiFJ59M&amp;imgurl=http://csimg.mercamania.es/srv/ES/290137664596/T/340x340/C/FFFFFF/url/ica-caseta-de-madera-prisma.jpg&amp;w=340&amp;h=340&amp;ei=Rg9dUNK1FcuL0QGyyoDIAQ&amp;zoom=1&amp;iact=hc&amp;vpx=1074&amp;vpy=2&amp;dur=172&amp;hovh=225&amp;hovw=225&amp;tx=114&amp;ty=117&amp;sig=101133203054508542677&amp;page=2&amp;tbnh=151&amp;tbnw=161&amp;start=21&amp;ndsp=28&amp;ved=1t:429,r:5,s:21,i:152" TargetMode="External"/><Relationship Id="rId10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l/imgres?hl=es&amp;biw=1440&amp;bih=671&amp;tbm=isch&amp;tbnid=JcFU0rZLrQNrWM:&amp;imgrefurl=http://www.educa.madrid.org/web/cp.josesaramago.rivas/periodico/4/humor.htm&amp;docid=ywT67Ez5h4z7nM&amp;imgurl=http://www.educa.madrid.org/web/cp.josesaramago.rivas/periodico/4/pelota.JPG&amp;w=1050&amp;h=750&amp;ei=jw1dUNbiOMXi0QGTuYC4DA&amp;zoom=1&amp;iact=hc&amp;vpx=437&amp;vpy=185&amp;dur=3218&amp;hovh=190&amp;hovw=266&amp;tx=160&amp;ty=111&amp;sig=101133203054508542677&amp;page=1&amp;tbnh=134&amp;tbnw=175&amp;start=0&amp;ndsp=24&amp;ved=1t:429,r:2,s:0,i:139" TargetMode="External"/><Relationship Id="rId4" Type="http://schemas.openxmlformats.org/officeDocument/2006/relationships/image" Target="../media/image7.jpeg"/><Relationship Id="rId5" Type="http://schemas.openxmlformats.org/officeDocument/2006/relationships/image" Target="../media/image8.png"/><Relationship Id="rId6" Type="http://schemas.openxmlformats.org/officeDocument/2006/relationships/hyperlink" Target="http://www.google.cl/imgres?hl=es&amp;biw=1440&amp;bih=671&amp;tbm=isch&amp;tbnid=X7y1qndQfCTgYM:&amp;imgrefurl=http://www.esacademic.com/dic.nsf/eswiki/671848&amp;docid=MbDGiqwCQXcbTM&amp;imgurl=http://www.esacademic.com/pictures/eswiki/74/Jurel_tarro.JPG&amp;w=1921&amp;h=2221&amp;ei=Tg5dUJHtKqP30gGl-4E4&amp;zoom=1&amp;iact=rc&amp;dur=16&amp;sig=101133203054508542677&amp;page=2&amp;tbnh=166&amp;tbnw=156&amp;start=21&amp;ndsp=28&amp;ved=1t:429,r:22,s:21,i:206&amp;tx=117&amp;ty=86" TargetMode="External"/><Relationship Id="rId7" Type="http://schemas.openxmlformats.org/officeDocument/2006/relationships/image" Target="../media/image9.jpeg"/><Relationship Id="rId8" Type="http://schemas.openxmlformats.org/officeDocument/2006/relationships/image" Target="../media/image10.png"/><Relationship Id="rId9" Type="http://schemas.openxmlformats.org/officeDocument/2006/relationships/hyperlink" Target="http://www.google.cl/imgres?hl=es&amp;biw=1440&amp;bih=671&amp;tbm=isch&amp;tbnid=qZ7u71-qh_-eJM:&amp;imgrefurl=http://www.mercamania.es/a/listado_productos/idx/5070612/mot/Casetas_de_madera/listado_productos.htm&amp;docid=zxtgkV8tiFJ59M&amp;imgurl=http://csimg.mercamania.es/srv/ES/290137664596/T/340x340/C/FFFFFF/url/ica-caseta-de-madera-prisma.jpg&amp;w=340&amp;h=340&amp;ei=Rg9dUNK1FcuL0QGyyoDIAQ&amp;zoom=1&amp;iact=hc&amp;vpx=1074&amp;vpy=2&amp;dur=172&amp;hovh=225&amp;hovw=225&amp;tx=114&amp;ty=117&amp;sig=101133203054508542677&amp;page=2&amp;tbnh=151&amp;tbnw=161&amp;start=21&amp;ndsp=28&amp;ved=1t:429,r:5,s:21,i:152" TargetMode="External"/><Relationship Id="rId10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l/imgres?hl=es&amp;biw=1440&amp;bih=671&amp;tbm=isch&amp;tbnid=a2DkUQ0OHUyecM:&amp;imgrefurl=http://www.kalipedia.com/graficos/prisma-cuadrangular.html?x=20070926klpmatgeo_399.Ges&amp;docid=3XWN-gu0ARhbIM&amp;imgurl=http://www.kalipedia.com/kalipediamedia/matematicas/media/200709/26/geometria/20070926klpmatgeo_399.Ges.SCO.png&amp;w=267&amp;h=442&amp;ei=hBFdUODFH4HG0QH75IDgDQ&amp;zoom=1&amp;iact=hc&amp;vpx=891&amp;vpy=28&amp;dur=719&amp;hovh=289&amp;hovw=174&amp;tx=95&amp;ty=163&amp;sig=101133203054508542677&amp;page=1&amp;tbnh=144&amp;tbnw=87&amp;start=0&amp;ndsp=26&amp;ved=1t:429,r:5,s:0,i:148" TargetMode="External"/><Relationship Id="rId4" Type="http://schemas.openxmlformats.org/officeDocument/2006/relationships/image" Target="../media/image12.jpeg"/><Relationship Id="rId5" Type="http://schemas.openxmlformats.org/officeDocument/2006/relationships/hyperlink" Target="http://www.google.cl/imgres?start=166&amp;hl=es&amp;biw=1440&amp;bih=671&amp;addh=36&amp;tbm=isch&amp;tbnid=mENVIEGIncUQLM:&amp;imgrefurl=http://www.disfrutalasmatematicas.com/geometria/prismas.html&amp;docid=CKCjF5Lm5EDcEM&amp;imgurl=http://www.disfrutalasmatematicas.com/geometria/images/triangular-prism.png&amp;w=180&amp;h=122&amp;ei=yBFdUJa-MMav0AGWqoCgCw&amp;zoom=1&amp;iact=rc&amp;dur=16&amp;sig=101133203054508542677&amp;page=7&amp;tbnh=97&amp;tbnw=144&amp;ndsp=26&amp;ved=1t:429,r:1,s:166,i:270&amp;tx=62&amp;ty=48" TargetMode="External"/><Relationship Id="rId6" Type="http://schemas.openxmlformats.org/officeDocument/2006/relationships/image" Target="../media/image13.jpeg"/><Relationship Id="rId7" Type="http://schemas.openxmlformats.org/officeDocument/2006/relationships/hyperlink" Target="http://www.google.cl/imgres?hl=es&amp;biw=1440&amp;bih=671&amp;tbm=isch&amp;tbnid=xnz3U-zfTaGRUM:&amp;imgrefurl=http://www.cuantas.net/caras-tiene-una-piramide/&amp;docid=kXuF3eoPHcLiaM&amp;imgurl=http://www.cuantas.net/wp-content/uploads/cu%C3%A1ntas-caras-tiene-una-pir%C3%A1mide.png&amp;w=555&amp;h=552&amp;ei=YhJdUIy1EIX30gHKrYDgDw&amp;zoom=1&amp;iact=hc&amp;vpx=648&amp;vpy=61&amp;dur=188&amp;hovh=224&amp;hovw=225&amp;tx=124&amp;ty=139&amp;sig=101133203054508542677&amp;page=1&amp;tbnh=131&amp;tbnw=132&amp;start=0&amp;ndsp=22&amp;ved=1t:429,r:11,s:0,i:167" TargetMode="External"/><Relationship Id="rId8" Type="http://schemas.openxmlformats.org/officeDocument/2006/relationships/image" Target="../media/image14.jpeg"/><Relationship Id="rId9" Type="http://schemas.openxmlformats.org/officeDocument/2006/relationships/hyperlink" Target="http://www.google.cl/imgres?hl=es&amp;biw=1440&amp;bih=671&amp;tbm=isch&amp;tbnid=sHVUJ2iN1t1bAM:&amp;imgrefurl=http://arquitecturaurbana.awardspace.com/casa-cubo-i/&amp;docid=uZeNKkHDASt1VM&amp;imgurl=http://arquitecturaurbana.awardspace.com/wp-content/uploads/cubo-proceso-1.jpg&amp;w=417&amp;h=226&amp;ei=XBNdUM3LIMav0AGWqoCgCw&amp;zoom=1&amp;iact=hc&amp;vpx=783&amp;vpy=167&amp;dur=703&amp;hovh=165&amp;hovw=305&amp;tx=187&amp;ty=81&amp;sig=101133203054508542677&amp;page=3&amp;tbnh=142&amp;tbnw=207&amp;start=52&amp;ndsp=29&amp;ved=1t:429,r:4,s:52,i:313" TargetMode="External"/><Relationship Id="rId10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l/imgres?hl=es&amp;biw=1440&amp;bih=671&amp;tbm=isch&amp;tbnid=FWBzrw7rAo9rqM:&amp;imgrefurl=http://www.mlevitus.com/geompuzzles16sp.html&amp;docid=vGhFWDvxytUJFM&amp;imgurl=http://www.mlevitus.com/rompecabezas/tangram.gif&amp;w=284&amp;h=216&amp;ei=JRhdUMrkPIvU0gGAxoCIBg&amp;zoom=1&amp;iact=hc&amp;vpx=1015&amp;vpy=177&amp;dur=2406&amp;hovh=172&amp;hovw=227&amp;tx=184&amp;ty=161&amp;sig=101133203054508542677&amp;page=2&amp;tbnh=145&amp;tbnw=191&amp;start=20&amp;ndsp=28&amp;ved=1t:429,r:26,s:20,i:215" TargetMode="External"/><Relationship Id="rId4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9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0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1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2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23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24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l/imgres?hl=es&amp;biw=1440&amp;bih=671&amp;tbm=isch&amp;tbnid=tPWo4yMDJAEaFM:&amp;imgrefurl=http://www.kalipedia.com/matematicas-geometria/tema/circunferencia-circulos/angulos-circunferencia.html?x=20070926klpmatgeo_149.Kes&amp;docid=RHpeombHahoXBM&amp;imgurl=http://www.kalipedia.com/kalipediamedia/matematicas/media/200709/26/geometria/20070926klpmatgeo_19.Ees.SCO.png&amp;w=555&amp;h=520&amp;ei=_ohfUIecNoX20gGrsIDwAQ&amp;zoom=1&amp;iact=hc&amp;vpx=1161&amp;vpy=121&amp;dur=281&amp;hovh=217&amp;hovw=232&amp;tx=206&amp;ty=144&amp;sig=101133203054508542677&amp;page=1&amp;tbnh=137&amp;tbnw=146&amp;start=0&amp;ndsp=21&amp;ved=1t:429,r:20,s:0,i:195" TargetMode="External"/><Relationship Id="rId4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l/imgres?num=10&amp;hl=es&amp;biw=1440&amp;bih=671&amp;tbm=isch&amp;tbnid=OAFfjM73yFFgKM:&amp;imgrefurl=http://www.kalipedia.com/graficos/transportador-angulos.html?x=20070926klpmatari_179.Ges&amp;docid=1nZ1tQd00Et1_M&amp;imgurl=http://www.kalipedia.com/kalipediamedia/matematicas/media/200709/26/aritmetica/20070926klpmatari_179_Ges_SCO.png&amp;w=555&amp;h=327&amp;ei=0YRfUNf6McqP0QHn_YDQDg&amp;zoom=1&amp;iact=hc&amp;vpx=700&amp;vpy=196&amp;dur=297&amp;hovh=172&amp;hovw=293&amp;tx=161&amp;ty=125&amp;sig=101133203054508542677&amp;page=1&amp;tbnh=107&amp;tbnw=182&amp;start=0&amp;ndsp=21&amp;ved=1t:429,r:3,s:0,i:145" TargetMode="External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26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l/imgres?hl=es&amp;biw=1440&amp;bih=671&amp;tbm=isch&amp;tbnid=6mDwhU3seYIviM:&amp;imgrefurl=http://tallerdemetal.blogspot.com/2009/05/escuadra.html&amp;docid=huH00RWXRasjDM&amp;imgurl=http://4.bp.blogspot.com/_A_gI3i7eai4/Si7jD7t4gpI/AAAAAAAAAMs/E1i5nYXIyaQ/s400/cartab%C3%B3n+y+escuadra.JPG&amp;w=300&amp;h=316&amp;ei=BetcUITXI6Ln0gGegoHoCQ&amp;zoom=1&amp;iact=hc&amp;vpx=629&amp;vpy=167&amp;dur=688&amp;hovh=230&amp;hovw=219&amp;tx=127&amp;ty=139&amp;sig=101133203054508542677&amp;page=1&amp;tbnh=138&amp;tbnw=134&amp;start=0&amp;ndsp=21&amp;ved=1t:429,r:3,s:0,i:142" TargetMode="External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l/imgres?num=10&amp;hl=es&amp;biw=1440&amp;bih=671&amp;tbm=isch&amp;tbnid=OAFfjM73yFFgKM:&amp;imgrefurl=http://www.kalipedia.com/graficos/transportador-angulos.html?x=20070926klpmatari_179.Ges&amp;docid=1nZ1tQd00Et1_M&amp;imgurl=http://www.kalipedia.com/kalipediamedia/matematicas/media/200709/26/aritmetica/20070926klpmatari_179_Ges_SCO.png&amp;w=555&amp;h=327&amp;ei=0YRfUNf6McqP0QHn_YDQDg&amp;zoom=1&amp;iact=hc&amp;vpx=700&amp;vpy=196&amp;dur=297&amp;hovh=172&amp;hovw=293&amp;tx=161&amp;ty=125&amp;sig=101133203054508542677&amp;page=1&amp;tbnh=107&amp;tbnw=182&amp;start=0&amp;ndsp=21&amp;ved=1t:429,r:3,s:0,i:145" TargetMode="External"/><Relationship Id="rId4" Type="http://schemas.openxmlformats.org/officeDocument/2006/relationships/image" Target="../media/image4.jpeg"/><Relationship Id="rId5" Type="http://schemas.openxmlformats.org/officeDocument/2006/relationships/hyperlink" Target="http://www.google.cl/imgres?num=10&amp;hl=es&amp;biw=1440&amp;bih=671&amp;tbm=isch&amp;tbnid=1EsisofOcQYBMM:&amp;imgrefurl=http://www.xenciclopedia.com/post/Matematicas/Angulos.html&amp;docid=tpZrXuNNBHk7_M&amp;imgurl=http://www.xenciclopedia.com/upload/07-09/transportador540.jpg&amp;w=400&amp;h=239&amp;ei=0YRfUNf6McqP0QHn_YDQDg&amp;zoom=1&amp;iact=hc&amp;vpx=354&amp;vpy=344&amp;dur=1172&amp;hovh=173&amp;hovw=291&amp;tx=176&amp;ty=100&amp;sig=101133203054508542677&amp;page=1&amp;tbnh=108&amp;tbnw=181&amp;start=0&amp;ndsp=21&amp;ved=1t:429,r:8,s:0,i:161" TargetMode="External"/><Relationship Id="rId6" Type="http://schemas.openxmlformats.org/officeDocument/2006/relationships/image" Target="../media/image5.jpeg"/><Relationship Id="rId7" Type="http://schemas.openxmlformats.org/officeDocument/2006/relationships/hyperlink" Target="http://www.google.cl/imgres?num=10&amp;hl=es&amp;biw=1440&amp;bih=671&amp;tbm=isch&amp;tbnid=32xwYT9r8VFgNM:&amp;imgrefurl=http://www.libreriadenautica.com/items/tranpostador-goniometro-circular-MTG-1.html&amp;docid=B4EzMD4Nz8PEfM&amp;imgurl=http://www.libreriadenautica.com/portadas/MTG-1.jpg&amp;w=227&amp;h=227&amp;ei=0YRfUNf6McqP0QHn_YDQDg&amp;zoom=1&amp;iact=hc&amp;vpx=1043&amp;vpy=340&amp;dur=1484&amp;hovh=181&amp;hovw=181&amp;tx=109&amp;ty=102&amp;sig=101133203054508542677&amp;page=1&amp;tbnh=136&amp;tbnw=136&amp;start=0&amp;ndsp=21&amp;ved=1t:429,r:12,s:0,i:173" TargetMode="External"/><Relationship Id="rId8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67545" y="2924944"/>
            <a:ext cx="6840760" cy="1649151"/>
          </a:xfrm>
        </p:spPr>
        <p:txBody>
          <a:bodyPr>
            <a:normAutofit fontScale="90000"/>
          </a:bodyPr>
          <a:lstStyle/>
          <a:p>
            <a:r>
              <a:rPr lang="es-AR" dirty="0">
                <a:cs typeface="Arial" pitchFamily="34" charset="0"/>
              </a:rPr>
              <a:t>La Geometría en las Bases Curriculares 2012</a:t>
            </a:r>
            <a:endParaRPr lang="es-AR" dirty="0"/>
          </a:p>
        </p:txBody>
      </p:sp>
      <p:sp>
        <p:nvSpPr>
          <p:cNvPr id="5" name="CuadroTexto 4"/>
          <p:cNvSpPr txBox="1"/>
          <p:nvPr/>
        </p:nvSpPr>
        <p:spPr>
          <a:xfrm>
            <a:off x="1043608" y="4581128"/>
            <a:ext cx="40637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/>
              <a:t>Capacitación Sueños del Mañana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573368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92868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AR" dirty="0" smtClean="0"/>
              <a:t/>
            </a:r>
            <a:br>
              <a:rPr lang="es-AR" dirty="0" smtClean="0"/>
            </a:br>
            <a:r>
              <a:rPr lang="es-AR" dirty="0" smtClean="0"/>
              <a:t/>
            </a:r>
            <a:br>
              <a:rPr lang="es-AR" dirty="0" smtClean="0"/>
            </a:br>
            <a:r>
              <a:rPr lang="es-AR" dirty="0" smtClean="0"/>
              <a:t> </a:t>
            </a:r>
            <a:br>
              <a:rPr lang="es-AR" dirty="0" smtClean="0"/>
            </a:br>
            <a:r>
              <a:rPr lang="es-AR" dirty="0" smtClean="0"/>
              <a:t/>
            </a:r>
            <a:br>
              <a:rPr lang="es-AR" dirty="0" smtClean="0"/>
            </a:br>
            <a:r>
              <a:rPr lang="es-AR" sz="3100" b="1" dirty="0" smtClean="0">
                <a:latin typeface="Arial" pitchFamily="34" charset="0"/>
                <a:cs typeface="Arial" pitchFamily="34" charset="0"/>
              </a:rPr>
              <a:t>¿Cuál (o cuáles) de los siguientes</a:t>
            </a:r>
            <a:br>
              <a:rPr lang="es-AR" sz="3100" b="1" dirty="0" smtClean="0">
                <a:latin typeface="Arial" pitchFamily="34" charset="0"/>
                <a:cs typeface="Arial" pitchFamily="34" charset="0"/>
              </a:rPr>
            </a:br>
            <a:r>
              <a:rPr lang="es-AR" sz="3100" b="1" dirty="0" smtClean="0">
                <a:latin typeface="Arial" pitchFamily="34" charset="0"/>
                <a:cs typeface="Arial" pitchFamily="34" charset="0"/>
              </a:rPr>
              <a:t>objetos puede(n) rodar?</a:t>
            </a:r>
            <a:endParaRPr lang="es-AR" sz="31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22" name="rg_hi" descr="https://encrypted-tbn0.gstatic.com/images?q=tbn:ANd9GcRU-xPumBNQZ4l57brWRoTxGmTmiiGa52ox5bM4W_9XYhGCSQK4">
            <a:hlinkClick r:id="rId3"/>
          </p:cNvPr>
          <p:cNvPicPr>
            <a:picLocks noGrp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214313" y="2857500"/>
            <a:ext cx="2533650" cy="1809750"/>
          </a:xfrm>
        </p:spPr>
      </p:pic>
      <p:pic>
        <p:nvPicPr>
          <p:cNvPr id="30723" name="il_fi" descr="http://cp.c-ij.com/es/contents/3161/10216/images/h-birthday_th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28688" y="4500563"/>
            <a:ext cx="2071687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5 Imagen" descr="https://encrypted-tbn1.gstatic.com/images?q=tbn:ANd9GcRyPOrx4O1c2PpAhIw0t66wsH1rNDn4UwgjbozMsj5TNW8l7d2Y6w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86313" y="4786313"/>
            <a:ext cx="14859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il_fi" descr="http://upload.wikimedia.org/wikipedia/commons/thumb/3/31/Hexagonal_Prism_BC.svg/250px-Hexagonal_Prism_BC.svg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429000" y="3286125"/>
            <a:ext cx="1500188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6" name="rg_hi" descr="https://encrypted-tbn2.gstatic.com/images?q=tbn:ANd9GcRdMJsKTT_W7xKRMmR3X5CBxMW7R_mBYTXh5V_Pu7fXsfM4LMmfEw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357938" y="2786063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7" name="8 Rectángulo"/>
          <p:cNvSpPr>
            <a:spLocks noChangeArrowheads="1"/>
          </p:cNvSpPr>
          <p:nvPr/>
        </p:nvSpPr>
        <p:spPr bwMode="auto">
          <a:xfrm>
            <a:off x="2771800" y="548680"/>
            <a:ext cx="271462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AR" sz="3200" b="1" dirty="0">
                <a:latin typeface="Arial" pitchFamily="34" charset="0"/>
                <a:cs typeface="Arial" pitchFamily="34" charset="0"/>
              </a:rPr>
              <a:t>Actividad 1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63" y="500063"/>
            <a:ext cx="8229600" cy="92868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AR" dirty="0" smtClean="0"/>
              <a:t/>
            </a:r>
            <a:br>
              <a:rPr lang="es-AR" dirty="0" smtClean="0"/>
            </a:br>
            <a:r>
              <a:rPr lang="es-AR" dirty="0" smtClean="0"/>
              <a:t/>
            </a:r>
            <a:br>
              <a:rPr lang="es-AR" dirty="0" smtClean="0"/>
            </a:br>
            <a:r>
              <a:rPr lang="es-AR" dirty="0" smtClean="0"/>
              <a:t> </a:t>
            </a:r>
            <a:br>
              <a:rPr lang="es-AR" dirty="0" smtClean="0"/>
            </a:br>
            <a:r>
              <a:rPr lang="es-AR" dirty="0" smtClean="0"/>
              <a:t/>
            </a:r>
            <a:br>
              <a:rPr lang="es-AR" dirty="0" smtClean="0"/>
            </a:br>
            <a:r>
              <a:rPr lang="es-AR" sz="3100" b="1" dirty="0" smtClean="0">
                <a:latin typeface="Arial" pitchFamily="34" charset="0"/>
                <a:cs typeface="Arial" pitchFamily="34" charset="0"/>
              </a:rPr>
              <a:t>¿Cuál (o cuáles) de los siguientes</a:t>
            </a:r>
            <a:br>
              <a:rPr lang="es-AR" sz="3100" b="1" dirty="0" smtClean="0">
                <a:latin typeface="Arial" pitchFamily="34" charset="0"/>
                <a:cs typeface="Arial" pitchFamily="34" charset="0"/>
              </a:rPr>
            </a:br>
            <a:r>
              <a:rPr lang="es-AR" sz="3100" b="1" dirty="0" smtClean="0">
                <a:latin typeface="Arial" pitchFamily="34" charset="0"/>
                <a:cs typeface="Arial" pitchFamily="34" charset="0"/>
              </a:rPr>
              <a:t>objetos NO puede(n) rodar?</a:t>
            </a:r>
            <a:endParaRPr lang="es-AR" sz="31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1746" name="rg_hi" descr="https://encrypted-tbn0.gstatic.com/images?q=tbn:ANd9GcRU-xPumBNQZ4l57brWRoTxGmTmiiGa52ox5bM4W_9XYhGCSQK4">
            <a:hlinkClick r:id="rId3"/>
          </p:cNvPr>
          <p:cNvPicPr>
            <a:picLocks noGrp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214313" y="2857500"/>
            <a:ext cx="2533650" cy="1809750"/>
          </a:xfrm>
        </p:spPr>
      </p:pic>
      <p:pic>
        <p:nvPicPr>
          <p:cNvPr id="31747" name="il_fi" descr="http://cp.c-ij.com/es/contents/3161/10216/images/h-birthday_th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28688" y="4500563"/>
            <a:ext cx="2071687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5 Imagen" descr="https://encrypted-tbn1.gstatic.com/images?q=tbn:ANd9GcRyPOrx4O1c2PpAhIw0t66wsH1rNDn4UwgjbozMsj5TNW8l7d2Y6w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86313" y="4786313"/>
            <a:ext cx="14859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9" name="il_fi" descr="http://upload.wikimedia.org/wikipedia/commons/thumb/3/31/Hexagonal_Prism_BC.svg/250px-Hexagonal_Prism_BC.svg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429000" y="3286125"/>
            <a:ext cx="1500188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0" name="rg_hi" descr="https://encrypted-tbn2.gstatic.com/images?q=tbn:ANd9GcRdMJsKTT_W7xKRMmR3X5CBxMW7R_mBYTXh5V_Pu7fXsfM4LMmfEw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357938" y="2786063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1" name="8 Rectángulo"/>
          <p:cNvSpPr>
            <a:spLocks noChangeArrowheads="1"/>
          </p:cNvSpPr>
          <p:nvPr/>
        </p:nvSpPr>
        <p:spPr bwMode="auto">
          <a:xfrm>
            <a:off x="2771800" y="620688"/>
            <a:ext cx="271462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AR" sz="3200" b="1" dirty="0">
                <a:latin typeface="Arial" pitchFamily="34" charset="0"/>
                <a:cs typeface="Arial" pitchFamily="34" charset="0"/>
              </a:rPr>
              <a:t>Actividad 2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AR" sz="3200" b="1" dirty="0" smtClean="0">
                <a:latin typeface="Arial" pitchFamily="34" charset="0"/>
                <a:cs typeface="Arial" pitchFamily="34" charset="0"/>
              </a:rPr>
              <a:t>Cuerpos: Clasificación 1</a:t>
            </a:r>
          </a:p>
        </p:txBody>
      </p:sp>
      <p:sp>
        <p:nvSpPr>
          <p:cNvPr id="32770" name="2 Marcador de contenido"/>
          <p:cNvSpPr>
            <a:spLocks noGrp="1"/>
          </p:cNvSpPr>
          <p:nvPr>
            <p:ph idx="1"/>
          </p:nvPr>
        </p:nvSpPr>
        <p:spPr>
          <a:xfrm>
            <a:off x="457200" y="1285875"/>
            <a:ext cx="8229600" cy="4840288"/>
          </a:xfrm>
        </p:spPr>
        <p:txBody>
          <a:bodyPr/>
          <a:lstStyle/>
          <a:p>
            <a:pPr eaLnBrk="1" hangingPunct="1"/>
            <a:r>
              <a:rPr lang="es-AR" dirty="0" smtClean="0">
                <a:latin typeface="Arial" pitchFamily="34" charset="0"/>
                <a:cs typeface="Arial" pitchFamily="34" charset="0"/>
              </a:rPr>
              <a:t>Prismas</a:t>
            </a:r>
          </a:p>
          <a:p>
            <a:pPr eaLnBrk="1" hangingPunct="1">
              <a:buFont typeface="Arial" charset="0"/>
              <a:buNone/>
            </a:pPr>
            <a:endParaRPr lang="es-AR" dirty="0" smtClean="0"/>
          </a:p>
          <a:p>
            <a:pPr eaLnBrk="1" hangingPunct="1">
              <a:buFont typeface="Arial" charset="0"/>
              <a:buNone/>
            </a:pPr>
            <a:endParaRPr lang="es-AR" dirty="0" smtClean="0"/>
          </a:p>
          <a:p>
            <a:pPr eaLnBrk="1" hangingPunct="1"/>
            <a:endParaRPr lang="es-AR" dirty="0" smtClean="0">
              <a:latin typeface="Arial" pitchFamily="34" charset="0"/>
              <a:cs typeface="Arial" pitchFamily="34" charset="0"/>
            </a:endParaRPr>
          </a:p>
          <a:p>
            <a:pPr eaLnBrk="1" hangingPunct="1"/>
            <a:r>
              <a:rPr lang="es-AR" dirty="0" smtClean="0">
                <a:latin typeface="Arial" pitchFamily="34" charset="0"/>
                <a:cs typeface="Arial" pitchFamily="34" charset="0"/>
              </a:rPr>
              <a:t>Cubo</a:t>
            </a:r>
          </a:p>
          <a:p>
            <a:pPr eaLnBrk="1" hangingPunct="1">
              <a:buFont typeface="Arial" charset="0"/>
              <a:buNone/>
            </a:pPr>
            <a:endParaRPr lang="es-AR" dirty="0" smtClean="0"/>
          </a:p>
          <a:p>
            <a:pPr eaLnBrk="1" hangingPunct="1"/>
            <a:r>
              <a:rPr lang="es-AR" dirty="0" smtClean="0">
                <a:latin typeface="Arial" pitchFamily="34" charset="0"/>
                <a:cs typeface="Arial" pitchFamily="34" charset="0"/>
              </a:rPr>
              <a:t>Pirámide</a:t>
            </a:r>
          </a:p>
          <a:p>
            <a:pPr eaLnBrk="1" hangingPunct="1"/>
            <a:endParaRPr lang="es-AR" dirty="0" smtClean="0"/>
          </a:p>
          <a:p>
            <a:pPr eaLnBrk="1" hangingPunct="1"/>
            <a:endParaRPr lang="es-AR" dirty="0" smtClean="0"/>
          </a:p>
        </p:txBody>
      </p:sp>
      <p:pic>
        <p:nvPicPr>
          <p:cNvPr id="32771" name="rg_hi" descr="https://encrypted-tbn0.gstatic.com/images?q=tbn:ANd9GcQghmVcEa2sPvyF2IKj7YwAXnRo1TsUrdthXEsfQamN-Hln6e2vDA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71750" y="1428750"/>
            <a:ext cx="1071563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4 Imagen" descr="https://encrypted-tbn1.gstatic.com/images?q=tbn:ANd9GcQlfUO5Dw7sKOVscIC0ALUyQr-yBddR7wxWYQrO3f5F7GtQ2HK1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57688" y="1643063"/>
            <a:ext cx="18573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3" name="rg_hi" descr="https://encrypted-tbn3.gstatic.com/images?q=tbn:ANd9GcQ0Cyv0zy1Lpagm83XJfMroJ_-dwBlSjNOSogLYcXhZjq145GKwdw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131840" y="4725144"/>
            <a:ext cx="1857375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4" name="rg_hi" descr="https://encrypted-tbn0.gstatic.com/images?q=tbn:ANd9GcT_BerjzFSWqlbKO0Hyl-aO6VehZi4GSaZF0_EEw0zG4zh21Ytxng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428875" y="3071813"/>
            <a:ext cx="29051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AR" sz="3200" b="1" dirty="0" smtClean="0">
                <a:latin typeface="Arial" pitchFamily="34" charset="0"/>
                <a:cs typeface="Arial" pitchFamily="34" charset="0"/>
              </a:rPr>
              <a:t>Cuerpos : Clasificación 2</a:t>
            </a:r>
          </a:p>
        </p:txBody>
      </p:sp>
      <p:sp>
        <p:nvSpPr>
          <p:cNvPr id="33794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s-AR" dirty="0" smtClean="0">
                <a:latin typeface="Arial" pitchFamily="34" charset="0"/>
                <a:cs typeface="Arial" pitchFamily="34" charset="0"/>
              </a:rPr>
              <a:t>Cilindro</a:t>
            </a:r>
          </a:p>
          <a:p>
            <a:pPr eaLnBrk="1" hangingPunct="1"/>
            <a:r>
              <a:rPr lang="es-AR" dirty="0" smtClean="0">
                <a:latin typeface="Arial" pitchFamily="34" charset="0"/>
                <a:cs typeface="Arial" pitchFamily="34" charset="0"/>
              </a:rPr>
              <a:t>Esfera</a:t>
            </a:r>
          </a:p>
          <a:p>
            <a:pPr eaLnBrk="1" hangingPunct="1"/>
            <a:r>
              <a:rPr lang="es-AR" dirty="0" smtClean="0">
                <a:latin typeface="Arial" pitchFamily="34" charset="0"/>
                <a:cs typeface="Arial" pitchFamily="34" charset="0"/>
              </a:rPr>
              <a:t>Cono</a:t>
            </a:r>
          </a:p>
          <a:p>
            <a:pPr eaLnBrk="1" hangingPunct="1">
              <a:buFont typeface="Arial" charset="0"/>
              <a:buNone/>
            </a:pPr>
            <a:endParaRPr lang="es-AR" dirty="0" smtClean="0"/>
          </a:p>
        </p:txBody>
      </p:sp>
      <p:pic>
        <p:nvPicPr>
          <p:cNvPr id="33795" name="il_fi" descr="http://2.bp.blogspot.com/_Lfa-PdO4lG8/TNzSFG-7IZI/AAAAAAAAAA8/JX9Vq1RNLIQ/s1600/Imagen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00" y="1428750"/>
            <a:ext cx="3676650" cy="531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AR" smtClean="0"/>
              <a:t>Actividad del PAC</a:t>
            </a:r>
          </a:p>
        </p:txBody>
      </p:sp>
      <p:sp>
        <p:nvSpPr>
          <p:cNvPr id="34818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s-AR" smtClean="0"/>
          </a:p>
        </p:txBody>
      </p:sp>
      <p:pic>
        <p:nvPicPr>
          <p:cNvPr id="3481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484438" y="-319088"/>
            <a:ext cx="13716001" cy="8572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AR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2º BÁSICO</a:t>
            </a:r>
            <a:endParaRPr lang="es-AR" sz="32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 rtlCol="0">
            <a:noAutofit/>
          </a:bodyPr>
          <a:lstStyle/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AR" sz="2800" dirty="0" smtClean="0">
                <a:latin typeface="Arial" pitchFamily="34" charset="0"/>
                <a:cs typeface="Arial" pitchFamily="34" charset="0"/>
              </a:rPr>
              <a:t>Representar y describir la posición de objetos y personas con relación a sí mismos y a otros objetos y personas, incluyendo derecha e izquierda y usando material concreto y dibujos.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AR" sz="2800" dirty="0" smtClean="0">
                <a:latin typeface="Arial" pitchFamily="34" charset="0"/>
                <a:cs typeface="Arial" pitchFamily="34" charset="0"/>
              </a:rPr>
              <a:t>Describir, comparar y construir figuras 2D (triángulos, cuadrados, rectángulos y círculos) con material concreto.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AR" sz="2800" dirty="0" smtClean="0">
                <a:latin typeface="Arial" pitchFamily="34" charset="0"/>
                <a:cs typeface="Arial" pitchFamily="34" charset="0"/>
              </a:rPr>
              <a:t>Describir, comparar y construir figuras 3D (cubos, paralelepípedos, esferas y conos) con diversos materiales.</a:t>
            </a:r>
            <a:endParaRPr lang="es-AR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AR" sz="3200" b="1" dirty="0" smtClean="0">
                <a:latin typeface="Arial" pitchFamily="34" charset="0"/>
                <a:cs typeface="Arial" pitchFamily="34" charset="0"/>
              </a:rPr>
              <a:t>Actividad 3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AR" dirty="0" smtClean="0"/>
              <a:t>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s-AR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s-AR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s-AR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AR" dirty="0" smtClean="0"/>
              <a:t>1. </a:t>
            </a:r>
            <a:r>
              <a:rPr lang="es-AR" sz="3000" dirty="0" smtClean="0">
                <a:latin typeface="Arial" pitchFamily="34" charset="0"/>
                <a:cs typeface="Arial" pitchFamily="34" charset="0"/>
              </a:rPr>
              <a:t>Con algunos de estos cuadrados forma un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AR" sz="3000" dirty="0" smtClean="0">
                <a:latin typeface="Arial" pitchFamily="34" charset="0"/>
                <a:cs typeface="Arial" pitchFamily="34" charset="0"/>
              </a:rPr>
              <a:t>cuadrado más grande.  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AR" sz="3000" dirty="0" smtClean="0">
                <a:latin typeface="Arial" pitchFamily="34" charset="0"/>
                <a:cs typeface="Arial" pitchFamily="34" charset="0"/>
              </a:rPr>
              <a:t>2. Con algunos de estos cuadrados forma un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AR" sz="3000" dirty="0" smtClean="0">
                <a:latin typeface="Arial" pitchFamily="34" charset="0"/>
                <a:cs typeface="Arial" pitchFamily="34" charset="0"/>
              </a:rPr>
              <a:t>rectángulo.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AR" sz="3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(usaremos papel lustre)</a:t>
            </a:r>
            <a:endParaRPr lang="es-AR" sz="30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1857375" y="2571750"/>
            <a:ext cx="357188" cy="3571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/>
          </a:p>
        </p:txBody>
      </p:sp>
      <p:sp>
        <p:nvSpPr>
          <p:cNvPr id="6" name="5 Rectángulo"/>
          <p:cNvSpPr/>
          <p:nvPr/>
        </p:nvSpPr>
        <p:spPr>
          <a:xfrm>
            <a:off x="2071688" y="2000250"/>
            <a:ext cx="428625" cy="3571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/>
          </a:p>
        </p:txBody>
      </p:sp>
      <p:sp>
        <p:nvSpPr>
          <p:cNvPr id="7" name="6 Rectángulo"/>
          <p:cNvSpPr/>
          <p:nvPr/>
        </p:nvSpPr>
        <p:spPr>
          <a:xfrm>
            <a:off x="3286125" y="2786063"/>
            <a:ext cx="428625" cy="3571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/>
          </a:p>
        </p:txBody>
      </p:sp>
      <p:sp>
        <p:nvSpPr>
          <p:cNvPr id="8" name="7 Rectángulo"/>
          <p:cNvSpPr/>
          <p:nvPr/>
        </p:nvSpPr>
        <p:spPr>
          <a:xfrm>
            <a:off x="4286250" y="2786063"/>
            <a:ext cx="428625" cy="3571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/>
          </a:p>
        </p:txBody>
      </p:sp>
      <p:sp>
        <p:nvSpPr>
          <p:cNvPr id="9" name="8 Rectángulo"/>
          <p:cNvSpPr/>
          <p:nvPr/>
        </p:nvSpPr>
        <p:spPr>
          <a:xfrm>
            <a:off x="5214938" y="2214563"/>
            <a:ext cx="428625" cy="3571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/>
          </a:p>
        </p:txBody>
      </p:sp>
      <p:sp>
        <p:nvSpPr>
          <p:cNvPr id="10" name="9 Rectángulo"/>
          <p:cNvSpPr/>
          <p:nvPr/>
        </p:nvSpPr>
        <p:spPr>
          <a:xfrm>
            <a:off x="3143250" y="2143125"/>
            <a:ext cx="428625" cy="3571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/>
          </a:p>
        </p:txBody>
      </p:sp>
      <p:sp>
        <p:nvSpPr>
          <p:cNvPr id="11" name="10 Rectángulo"/>
          <p:cNvSpPr/>
          <p:nvPr/>
        </p:nvSpPr>
        <p:spPr>
          <a:xfrm>
            <a:off x="4286250" y="2143125"/>
            <a:ext cx="428625" cy="3571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/>
          </a:p>
        </p:txBody>
      </p:sp>
      <p:sp>
        <p:nvSpPr>
          <p:cNvPr id="12" name="11 Rectángulo"/>
          <p:cNvSpPr/>
          <p:nvPr/>
        </p:nvSpPr>
        <p:spPr>
          <a:xfrm>
            <a:off x="1000125" y="2357438"/>
            <a:ext cx="357188" cy="3571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AR" smtClean="0"/>
              <a:t>Actividad 4</a:t>
            </a:r>
          </a:p>
        </p:txBody>
      </p:sp>
      <p:sp>
        <p:nvSpPr>
          <p:cNvPr id="38914" name="2 Marcador de contenido"/>
          <p:cNvSpPr>
            <a:spLocks noGrp="1"/>
          </p:cNvSpPr>
          <p:nvPr>
            <p:ph idx="1"/>
          </p:nvPr>
        </p:nvSpPr>
        <p:spPr>
          <a:xfrm>
            <a:off x="251520" y="1600200"/>
            <a:ext cx="8892480" cy="45259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s-AR" sz="2800" dirty="0" smtClean="0">
                <a:latin typeface="Arial" pitchFamily="34" charset="0"/>
                <a:cs typeface="Arial" pitchFamily="34" charset="0"/>
              </a:rPr>
              <a:t>Utilice 4 hojas de papel lustre de forma cuadrada</a:t>
            </a:r>
          </a:p>
          <a:p>
            <a:pPr eaLnBrk="1" hangingPunct="1">
              <a:buFont typeface="Arial" charset="0"/>
              <a:buNone/>
            </a:pPr>
            <a:r>
              <a:rPr lang="es-AR" sz="2800" dirty="0" smtClean="0">
                <a:latin typeface="Arial" pitchFamily="34" charset="0"/>
                <a:cs typeface="Arial" pitchFamily="34" charset="0"/>
              </a:rPr>
              <a:t>y de distintos colores.</a:t>
            </a:r>
          </a:p>
          <a:p>
            <a:pPr eaLnBrk="1" hangingPunct="1">
              <a:buFont typeface="Arial" charset="0"/>
              <a:buNone/>
            </a:pPr>
            <a:endParaRPr lang="es-AR" sz="28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Arial" charset="0"/>
              <a:buNone/>
            </a:pPr>
            <a:r>
              <a:rPr lang="es-AR" sz="2800" dirty="0" smtClean="0">
                <a:latin typeface="Arial" pitchFamily="34" charset="0"/>
                <a:cs typeface="Arial" pitchFamily="34" charset="0"/>
              </a:rPr>
              <a:t>Divida cada cuadrado como se muestra</a:t>
            </a:r>
            <a:r>
              <a:rPr lang="es-AR" dirty="0" smtClean="0"/>
              <a:t>.</a:t>
            </a:r>
          </a:p>
          <a:p>
            <a:pPr eaLnBrk="1" hangingPunct="1">
              <a:buFont typeface="Arial" charset="0"/>
              <a:buNone/>
            </a:pPr>
            <a:endParaRPr lang="es-AR" dirty="0" smtClean="0"/>
          </a:p>
        </p:txBody>
      </p:sp>
      <p:sp>
        <p:nvSpPr>
          <p:cNvPr id="4" name="3 Rectángulo"/>
          <p:cNvSpPr/>
          <p:nvPr/>
        </p:nvSpPr>
        <p:spPr>
          <a:xfrm>
            <a:off x="3286125" y="3786188"/>
            <a:ext cx="1928813" cy="178593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AR"/>
          </a:p>
        </p:txBody>
      </p:sp>
      <p:cxnSp>
        <p:nvCxnSpPr>
          <p:cNvPr id="6" name="5 Conector recto"/>
          <p:cNvCxnSpPr/>
          <p:nvPr/>
        </p:nvCxnSpPr>
        <p:spPr>
          <a:xfrm>
            <a:off x="3214688" y="3714750"/>
            <a:ext cx="2000250" cy="18573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"/>
          <p:cNvCxnSpPr/>
          <p:nvPr/>
        </p:nvCxnSpPr>
        <p:spPr>
          <a:xfrm flipV="1">
            <a:off x="3286125" y="3786188"/>
            <a:ext cx="1928813" cy="17859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s-AR" sz="2800" dirty="0" smtClean="0">
                <a:latin typeface="Arial" pitchFamily="34" charset="0"/>
                <a:cs typeface="Arial" pitchFamily="34" charset="0"/>
              </a:rPr>
              <a:t>Con 4 piezas del mismo color forme 2 triángulos.</a:t>
            </a:r>
          </a:p>
          <a:p>
            <a:pPr eaLnBrk="1" hangingPunct="1"/>
            <a:endParaRPr lang="es-AR" sz="2800" dirty="0" smtClean="0">
              <a:latin typeface="Arial" pitchFamily="34" charset="0"/>
              <a:cs typeface="Arial" pitchFamily="34" charset="0"/>
            </a:endParaRPr>
          </a:p>
          <a:p>
            <a:pPr eaLnBrk="1" hangingPunct="1"/>
            <a:r>
              <a:rPr lang="es-AR" sz="2800" dirty="0" smtClean="0">
                <a:latin typeface="Arial" pitchFamily="34" charset="0"/>
                <a:cs typeface="Arial" pitchFamily="34" charset="0"/>
              </a:rPr>
              <a:t>Con 4 piezas de otro color forme 2 cuadrados</a:t>
            </a:r>
            <a:r>
              <a:rPr lang="es-AR" dirty="0" smtClean="0"/>
              <a:t>.</a:t>
            </a:r>
          </a:p>
          <a:p>
            <a:pPr eaLnBrk="1" hangingPunct="1"/>
            <a:endParaRPr lang="es-AR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AR" sz="3200" b="1" dirty="0" smtClean="0">
                <a:latin typeface="Arial" pitchFamily="34" charset="0"/>
                <a:cs typeface="Arial" pitchFamily="34" charset="0"/>
              </a:rPr>
              <a:t>Actividad 5</a:t>
            </a:r>
          </a:p>
        </p:txBody>
      </p:sp>
      <p:sp>
        <p:nvSpPr>
          <p:cNvPr id="41986" name="4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s-AR" sz="2800" dirty="0" smtClean="0">
                <a:latin typeface="Arial" pitchFamily="34" charset="0"/>
                <a:cs typeface="Arial" pitchFamily="34" charset="0"/>
              </a:rPr>
              <a:t>¿Qué figuras puedes formar con piezas del tangrama?</a:t>
            </a:r>
          </a:p>
          <a:p>
            <a:pPr eaLnBrk="1" hangingPunct="1"/>
            <a:endParaRPr lang="es-AR" sz="2800" dirty="0" smtClean="0">
              <a:latin typeface="Arial" pitchFamily="34" charset="0"/>
              <a:cs typeface="Arial" pitchFamily="34" charset="0"/>
            </a:endParaRPr>
          </a:p>
          <a:p>
            <a:pPr eaLnBrk="1" hangingPunct="1"/>
            <a:endParaRPr lang="es-AR" dirty="0" smtClean="0"/>
          </a:p>
          <a:p>
            <a:pPr eaLnBrk="1" hangingPunct="1"/>
            <a:endParaRPr lang="es-AR" dirty="0" smtClean="0"/>
          </a:p>
          <a:p>
            <a:pPr eaLnBrk="1" hangingPunct="1"/>
            <a:endParaRPr lang="es-AR" dirty="0" smtClean="0"/>
          </a:p>
          <a:p>
            <a:pPr eaLnBrk="1" hangingPunct="1"/>
            <a:endParaRPr lang="es-AR" dirty="0" smtClean="0"/>
          </a:p>
          <a:p>
            <a:pPr eaLnBrk="1" hangingPunct="1"/>
            <a:r>
              <a:rPr lang="es-AR" sz="2800" dirty="0" smtClean="0">
                <a:latin typeface="Arial" pitchFamily="34" charset="0"/>
                <a:cs typeface="Arial" pitchFamily="34" charset="0"/>
              </a:rPr>
              <a:t>Para comprobar forma las figuras.</a:t>
            </a:r>
          </a:p>
          <a:p>
            <a:pPr eaLnBrk="1" hangingPunct="1">
              <a:buFont typeface="Arial" charset="0"/>
              <a:buNone/>
            </a:pPr>
            <a:endParaRPr lang="es-AR" dirty="0" smtClean="0"/>
          </a:p>
        </p:txBody>
      </p:sp>
      <p:pic>
        <p:nvPicPr>
          <p:cNvPr id="41987" name="rg_hi" descr="https://encrypted-tbn3.gstatic.com/images?q=tbn:ANd9GcRAzBhfqWjNNBp_MkqUUnzcrpppDIfOzvnCldNY-KbHlvxHs-nHBw">
            <a:hlinkClick r:id="rId3"/>
          </p:cNvPr>
          <p:cNvPicPr>
            <a:picLocks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85875" y="2797473"/>
            <a:ext cx="3214688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AR" sz="3200" b="1" dirty="0" smtClean="0">
                <a:latin typeface="Arial" pitchFamily="34" charset="0"/>
                <a:cs typeface="Arial" pitchFamily="34" charset="0"/>
              </a:rPr>
              <a:t>Instrumentos geométricos</a:t>
            </a:r>
          </a:p>
        </p:txBody>
      </p:sp>
      <p:sp>
        <p:nvSpPr>
          <p:cNvPr id="19458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s-AR" sz="2800" dirty="0" smtClean="0">
                <a:latin typeface="Arial" pitchFamily="34" charset="0"/>
                <a:cs typeface="Arial" pitchFamily="34" charset="0"/>
              </a:rPr>
              <a:t>En los primeros años de enseñanza básica se debe enseñar a los niños a manipular la regla y la escuadra.</a:t>
            </a:r>
          </a:p>
          <a:p>
            <a:pPr eaLnBrk="1" hangingPunct="1">
              <a:buFont typeface="Arial" charset="0"/>
              <a:buNone/>
            </a:pPr>
            <a:endParaRPr lang="es-AR" sz="2800" dirty="0" smtClean="0">
              <a:latin typeface="Arial" pitchFamily="34" charset="0"/>
              <a:cs typeface="Arial" pitchFamily="34" charset="0"/>
            </a:endParaRPr>
          </a:p>
          <a:p>
            <a:pPr eaLnBrk="1" hangingPunct="1"/>
            <a:r>
              <a:rPr lang="es-AR" sz="2800" dirty="0" smtClean="0">
                <a:latin typeface="Arial" pitchFamily="34" charset="0"/>
                <a:cs typeface="Arial" pitchFamily="34" charset="0"/>
              </a:rPr>
              <a:t>Y en lo posible a utilizar algún software</a:t>
            </a:r>
            <a:r>
              <a:rPr lang="es-AR" dirty="0" smtClean="0"/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AR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3º BÁSICO</a:t>
            </a:r>
            <a:endParaRPr lang="es-AR" sz="32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3010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/>
            <a:r>
              <a:rPr lang="es-AR" sz="2800" dirty="0" smtClean="0">
                <a:latin typeface="Arial" pitchFamily="34" charset="0"/>
                <a:cs typeface="Arial" pitchFamily="34" charset="0"/>
              </a:rPr>
              <a:t>Describir la localización de un objeto en un mapa simple o en una cuadrícula.</a:t>
            </a:r>
          </a:p>
          <a:p>
            <a:pPr algn="just" eaLnBrk="1" hangingPunct="1"/>
            <a:r>
              <a:rPr lang="es-AR" sz="2800" dirty="0" smtClean="0">
                <a:latin typeface="Arial" pitchFamily="34" charset="0"/>
                <a:cs typeface="Arial" pitchFamily="34" charset="0"/>
              </a:rPr>
              <a:t>Demostrar que comprenden la relación que existe entre figuras 3D y figuras 2D: </a:t>
            </a:r>
          </a:p>
          <a:p>
            <a:pPr algn="just" eaLnBrk="1" hangingPunct="1">
              <a:buFont typeface="Arial" charset="0"/>
              <a:buNone/>
            </a:pPr>
            <a:r>
              <a:rPr lang="es-AR" sz="2800" dirty="0" smtClean="0">
                <a:latin typeface="Arial" pitchFamily="34" charset="0"/>
                <a:cs typeface="Arial" pitchFamily="34" charset="0"/>
              </a:rPr>
              <a:t>- construyendo una figura 3D a partir de una red (plantilla)</a:t>
            </a:r>
          </a:p>
          <a:p>
            <a:pPr algn="just" eaLnBrk="1" hangingPunct="1">
              <a:buFont typeface="Arial" charset="0"/>
              <a:buNone/>
            </a:pPr>
            <a:r>
              <a:rPr lang="es-AR" sz="2800" dirty="0" smtClean="0">
                <a:latin typeface="Arial" pitchFamily="34" charset="0"/>
                <a:cs typeface="Arial" pitchFamily="34" charset="0"/>
              </a:rPr>
              <a:t>- desplegando la figura 3.D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AR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3º BÁSICO</a:t>
            </a:r>
            <a:endParaRPr lang="es-AR" sz="32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 rtlCol="0">
            <a:noAutofit/>
          </a:bodyPr>
          <a:lstStyle/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AR" sz="2800" dirty="0" smtClean="0">
                <a:latin typeface="Arial" pitchFamily="34" charset="0"/>
                <a:cs typeface="Arial" pitchFamily="34" charset="0"/>
              </a:rPr>
              <a:t>Describir cubos, paralelepípedos, esferas, conos, cilindros y pirámides de acuerdo a la forma de sus caras y al número de aristas y vértices.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AR" sz="2800" dirty="0" smtClean="0">
                <a:latin typeface="Arial" pitchFamily="34" charset="0"/>
                <a:cs typeface="Arial" pitchFamily="34" charset="0"/>
              </a:rPr>
              <a:t>Reconocer en el entorno figuras 2D que están trasladadas, reflejadas y rotadas.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AR" sz="2800" dirty="0" smtClean="0">
                <a:latin typeface="Arial" pitchFamily="34" charset="0"/>
                <a:cs typeface="Arial" pitchFamily="34" charset="0"/>
              </a:rPr>
              <a:t>Demostrar que comprenden el concepto de ángulo: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AR" sz="2800" dirty="0" smtClean="0">
                <a:latin typeface="Arial" pitchFamily="34" charset="0"/>
                <a:cs typeface="Arial" pitchFamily="34" charset="0"/>
              </a:rPr>
              <a:t> -identificando ejemplos de ángulos en el entorno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AR" sz="2800" dirty="0" smtClean="0">
                <a:latin typeface="Arial" pitchFamily="34" charset="0"/>
                <a:cs typeface="Arial" pitchFamily="34" charset="0"/>
              </a:rPr>
              <a:t>- estimando la medida de ángulos, usando como referente ángulos de 45º y de 90º</a:t>
            </a:r>
            <a:endParaRPr lang="es-AR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s-AR" smtClean="0"/>
          </a:p>
        </p:txBody>
      </p:sp>
      <p:sp>
        <p:nvSpPr>
          <p:cNvPr id="46082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s-AR" smtClean="0"/>
          </a:p>
        </p:txBody>
      </p:sp>
      <p:pic>
        <p:nvPicPr>
          <p:cNvPr id="4608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571750" y="-714375"/>
            <a:ext cx="13716000" cy="857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s-AR" smtClean="0"/>
          </a:p>
        </p:txBody>
      </p:sp>
      <p:sp>
        <p:nvSpPr>
          <p:cNvPr id="47106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s-AR" smtClean="0"/>
          </a:p>
        </p:txBody>
      </p:sp>
      <p:pic>
        <p:nvPicPr>
          <p:cNvPr id="4710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143125" y="-500063"/>
            <a:ext cx="13716000" cy="8572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s-AR" smtClean="0"/>
          </a:p>
        </p:txBody>
      </p:sp>
      <p:sp>
        <p:nvSpPr>
          <p:cNvPr id="48130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s-AR" smtClean="0"/>
          </a:p>
        </p:txBody>
      </p:sp>
      <p:pic>
        <p:nvPicPr>
          <p:cNvPr id="4813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286000" y="-571500"/>
            <a:ext cx="13716000" cy="857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s-AR" smtClean="0"/>
          </a:p>
        </p:txBody>
      </p:sp>
      <p:sp>
        <p:nvSpPr>
          <p:cNvPr id="49154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s-AR" smtClean="0"/>
          </a:p>
        </p:txBody>
      </p:sp>
      <p:pic>
        <p:nvPicPr>
          <p:cNvPr id="4915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286000" y="-1285875"/>
            <a:ext cx="13716000" cy="857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s-AR" smtClean="0"/>
          </a:p>
        </p:txBody>
      </p:sp>
      <p:sp>
        <p:nvSpPr>
          <p:cNvPr id="50178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s-AR" smtClean="0"/>
          </a:p>
        </p:txBody>
      </p:sp>
      <p:pic>
        <p:nvPicPr>
          <p:cNvPr id="5017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357438" y="-1357313"/>
            <a:ext cx="13716001" cy="8572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AR" sz="3200" b="1" dirty="0" smtClean="0">
                <a:latin typeface="Arial" pitchFamily="34" charset="0"/>
                <a:cs typeface="Arial" pitchFamily="34" charset="0"/>
              </a:rPr>
              <a:t>Actividad 5</a:t>
            </a:r>
          </a:p>
        </p:txBody>
      </p:sp>
      <p:sp>
        <p:nvSpPr>
          <p:cNvPr id="51202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endParaRPr lang="es-AR" dirty="0" smtClean="0"/>
          </a:p>
          <a:p>
            <a:pPr eaLnBrk="1" hangingPunct="1">
              <a:buFont typeface="Arial" charset="0"/>
              <a:buNone/>
            </a:pPr>
            <a:endParaRPr lang="es-AR" dirty="0" smtClean="0"/>
          </a:p>
          <a:p>
            <a:pPr eaLnBrk="1" hangingPunct="1">
              <a:buFont typeface="Arial" charset="0"/>
              <a:buNone/>
            </a:pPr>
            <a:endParaRPr lang="es-AR" dirty="0" smtClean="0"/>
          </a:p>
          <a:p>
            <a:pPr eaLnBrk="1" hangingPunct="1">
              <a:buFont typeface="Arial" charset="0"/>
              <a:buNone/>
            </a:pPr>
            <a:endParaRPr lang="es-AR" dirty="0"/>
          </a:p>
          <a:p>
            <a:pPr eaLnBrk="1" hangingPunct="1">
              <a:buFont typeface="Arial" charset="0"/>
              <a:buNone/>
            </a:pPr>
            <a:endParaRPr lang="es-AR" dirty="0" smtClean="0"/>
          </a:p>
          <a:p>
            <a:pPr eaLnBrk="1" hangingPunct="1">
              <a:buFont typeface="Arial" charset="0"/>
              <a:buNone/>
            </a:pPr>
            <a:endParaRPr lang="es-AR" dirty="0" smtClean="0"/>
          </a:p>
          <a:p>
            <a:pPr eaLnBrk="1" hangingPunct="1">
              <a:buFont typeface="Arial" charset="0"/>
              <a:buNone/>
            </a:pPr>
            <a:endParaRPr lang="es-AR" dirty="0" smtClean="0"/>
          </a:p>
          <a:p>
            <a:pPr eaLnBrk="1" hangingPunct="1">
              <a:buFont typeface="Arial" charset="0"/>
              <a:buNone/>
            </a:pPr>
            <a:r>
              <a:rPr lang="es-AR" sz="2800" dirty="0" smtClean="0">
                <a:latin typeface="Arial" pitchFamily="34" charset="0"/>
                <a:cs typeface="Arial" pitchFamily="34" charset="0"/>
              </a:rPr>
              <a:t>¿Sólo con la red anterior podemos armar un cubo?</a:t>
            </a:r>
          </a:p>
        </p:txBody>
      </p:sp>
      <p:pic>
        <p:nvPicPr>
          <p:cNvPr id="51203" name="il_fi" descr="http://files.hablandodejesus.webnode.es/200000000-a998caa929/plantilla_cub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813" y="1285875"/>
            <a:ext cx="4500562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AR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4º BÁSICO</a:t>
            </a:r>
            <a:endParaRPr lang="es-AR" sz="32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2226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/>
            <a:r>
              <a:rPr lang="es-AR" sz="2800" dirty="0" smtClean="0">
                <a:latin typeface="Arial" pitchFamily="34" charset="0"/>
                <a:cs typeface="Arial" pitchFamily="34" charset="0"/>
              </a:rPr>
              <a:t>Describir la localización absoluta de un objeto en un mapa simple con coordenadas informales (por ejemplo: con letras y números) y la localización relativa con relación a otros objetos.</a:t>
            </a:r>
          </a:p>
          <a:p>
            <a:pPr algn="just" eaLnBrk="1" hangingPunct="1"/>
            <a:endParaRPr lang="es-AR" sz="2800" dirty="0" smtClean="0">
              <a:latin typeface="Arial" pitchFamily="34" charset="0"/>
              <a:cs typeface="Arial" pitchFamily="34" charset="0"/>
            </a:endParaRPr>
          </a:p>
          <a:p>
            <a:pPr algn="just" eaLnBrk="1" hangingPunct="1"/>
            <a:r>
              <a:rPr lang="es-AR" sz="2800" dirty="0" smtClean="0">
                <a:latin typeface="Arial" pitchFamily="34" charset="0"/>
                <a:cs typeface="Arial" pitchFamily="34" charset="0"/>
              </a:rPr>
              <a:t>Determinar las vistas de figuras 3D desde el frente, desde el lado y desde arriba.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AR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4º BÁSICO</a:t>
            </a:r>
            <a:endParaRPr lang="es-AR" sz="32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 rtlCol="0">
            <a:noAutofit/>
          </a:bodyPr>
          <a:lstStyle/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AR" sz="2800" dirty="0" smtClean="0">
                <a:latin typeface="Arial" pitchFamily="34" charset="0"/>
                <a:cs typeface="Arial" pitchFamily="34" charset="0"/>
              </a:rPr>
              <a:t>Demostrar que comprenden una línea de simetría: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AR" sz="2800" dirty="0" smtClean="0">
                <a:latin typeface="Arial" pitchFamily="34" charset="0"/>
                <a:cs typeface="Arial" pitchFamily="34" charset="0"/>
              </a:rPr>
              <a:t>-identificando figuras simétricas 2D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AR" sz="2800" dirty="0" smtClean="0">
                <a:latin typeface="Arial" pitchFamily="34" charset="0"/>
                <a:cs typeface="Arial" pitchFamily="34" charset="0"/>
              </a:rPr>
              <a:t>-creando figuras simétricas 2D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AR" sz="2800" dirty="0" smtClean="0">
                <a:latin typeface="Arial" pitchFamily="34" charset="0"/>
                <a:cs typeface="Arial" pitchFamily="34" charset="0"/>
              </a:rPr>
              <a:t>-dibujando una o más líneas de simetría en figuras 2D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AR" sz="2800" dirty="0" smtClean="0">
                <a:latin typeface="Arial" pitchFamily="34" charset="0"/>
                <a:cs typeface="Arial" pitchFamily="34" charset="0"/>
              </a:rPr>
              <a:t>-usando software geométrico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AR" sz="2800" dirty="0" smtClean="0">
                <a:latin typeface="Arial" pitchFamily="34" charset="0"/>
                <a:cs typeface="Arial" pitchFamily="34" charset="0"/>
              </a:rPr>
              <a:t>Trasladar, rotar y reflejar figuras 2D.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AR" sz="2800" dirty="0" smtClean="0">
                <a:latin typeface="Arial" pitchFamily="34" charset="0"/>
                <a:cs typeface="Arial" pitchFamily="34" charset="0"/>
              </a:rPr>
              <a:t>Construir ángulos con el transportador y compararlos.</a:t>
            </a:r>
            <a:endParaRPr lang="es-AR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AR" sz="3200" b="1" dirty="0" smtClean="0">
                <a:latin typeface="Arial" pitchFamily="34" charset="0"/>
                <a:cs typeface="Arial" pitchFamily="34" charset="0"/>
              </a:rPr>
              <a:t>Instrumentos geométricos y nociones básicas de geometría plana</a:t>
            </a:r>
            <a:endParaRPr lang="es-AR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AR" sz="2800" b="1" dirty="0" smtClean="0">
                <a:latin typeface="Arial" pitchFamily="34" charset="0"/>
                <a:cs typeface="Arial" pitchFamily="34" charset="0"/>
              </a:rPr>
              <a:t>La </a:t>
            </a:r>
            <a:r>
              <a:rPr lang="es-AR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REGLA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s-AR" dirty="0" smtClean="0">
              <a:solidFill>
                <a:srgbClr val="FF00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s-AR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s-AR" dirty="0" smtClean="0"/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AR" sz="2800" dirty="0" smtClean="0">
                <a:latin typeface="Arial" pitchFamily="34" charset="0"/>
                <a:cs typeface="Arial" pitchFamily="34" charset="0"/>
              </a:rPr>
              <a:t>Introducir la noción de </a:t>
            </a:r>
            <a:r>
              <a:rPr lang="es-AR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línea</a:t>
            </a:r>
            <a:r>
              <a:rPr lang="es-AR" sz="2800" b="1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es-AR" sz="28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AR" sz="2800" dirty="0" smtClean="0">
                <a:latin typeface="Arial" pitchFamily="34" charset="0"/>
                <a:cs typeface="Arial" pitchFamily="34" charset="0"/>
              </a:rPr>
              <a:t>Pida a sus estudiantes que apoyen su lápiz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AR" sz="2800" dirty="0" smtClean="0">
                <a:latin typeface="Arial" pitchFamily="34" charset="0"/>
                <a:cs typeface="Arial" pitchFamily="34" charset="0"/>
              </a:rPr>
              <a:t>Sobre una hoja y que lo muevan sin levantarlo . 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AR" sz="2800" dirty="0" smtClean="0">
                <a:latin typeface="Arial" pitchFamily="34" charset="0"/>
                <a:cs typeface="Arial" pitchFamily="34" charset="0"/>
              </a:rPr>
              <a:t>Decirle que ha dibujado una línea</a:t>
            </a:r>
            <a:r>
              <a:rPr lang="es-AR" sz="3000" dirty="0" smtClean="0">
                <a:latin typeface="Arial" pitchFamily="34" charset="0"/>
                <a:cs typeface="Arial" pitchFamily="34" charset="0"/>
              </a:rPr>
              <a:t>.</a:t>
            </a:r>
            <a:endParaRPr lang="es-AR" sz="3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1507" name="il_fi" descr="http://www.bazardigital.cl/images/16110_lar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50" y="1571625"/>
            <a:ext cx="5072063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AR" sz="3200" dirty="0" smtClean="0">
                <a:latin typeface="Arial" pitchFamily="34" charset="0"/>
                <a:cs typeface="Arial" pitchFamily="34" charset="0"/>
              </a:rPr>
              <a:t>Ángulos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AR" sz="2800" dirty="0" smtClean="0">
                <a:latin typeface="Arial" pitchFamily="34" charset="0"/>
                <a:cs typeface="Arial" pitchFamily="34" charset="0"/>
              </a:rPr>
              <a:t>Para introducir la noción de ángulo se puede pedir al niño que marque un punto sobre una hoja de papel y que le llame O, por ejemplo. 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AR" sz="2800" dirty="0" smtClean="0">
                <a:latin typeface="Arial" pitchFamily="34" charset="0"/>
                <a:cs typeface="Arial" pitchFamily="34" charset="0"/>
              </a:rPr>
              <a:t>A continuación le podemos pedir que con ayuda de una regla trace dos rayos que comiencen en O. 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AR" sz="2800" dirty="0" smtClean="0">
                <a:latin typeface="Arial" pitchFamily="34" charset="0"/>
                <a:cs typeface="Arial" pitchFamily="34" charset="0"/>
              </a:rPr>
              <a:t>Por último que describa un arco de circunferencia con centro en O y de cualquier radio, de manera que dicho arco comience en una de los rayos y termine en el otro.</a:t>
            </a:r>
            <a:endParaRPr lang="es-AR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AR" sz="3000" dirty="0" smtClean="0">
                <a:latin typeface="Arial" pitchFamily="34" charset="0"/>
                <a:cs typeface="Arial" pitchFamily="34" charset="0"/>
              </a:rPr>
              <a:t>El punto O se llama </a:t>
            </a:r>
            <a:r>
              <a:rPr lang="es-AR" sz="3000" b="1" dirty="0" smtClean="0">
                <a:latin typeface="Arial" pitchFamily="34" charset="0"/>
                <a:cs typeface="Arial" pitchFamily="34" charset="0"/>
              </a:rPr>
              <a:t>vértice</a:t>
            </a:r>
            <a:r>
              <a:rPr lang="es-AR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AR" sz="3000" b="1" dirty="0" smtClean="0">
                <a:latin typeface="Arial" pitchFamily="34" charset="0"/>
                <a:cs typeface="Arial" pitchFamily="34" charset="0"/>
              </a:rPr>
              <a:t>del ángulo </a:t>
            </a:r>
            <a:r>
              <a:rPr lang="es-AR" sz="3000" dirty="0" smtClean="0">
                <a:latin typeface="Arial" pitchFamily="34" charset="0"/>
                <a:cs typeface="Arial" pitchFamily="34" charset="0"/>
              </a:rPr>
              <a:t>y las semirrectas o rayos son los </a:t>
            </a:r>
            <a:r>
              <a:rPr lang="es-AR" sz="3000" b="1" dirty="0" smtClean="0">
                <a:latin typeface="Arial" pitchFamily="34" charset="0"/>
                <a:cs typeface="Arial" pitchFamily="34" charset="0"/>
              </a:rPr>
              <a:t>lados del ángulo.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s-AR" b="1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s-AR" b="1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s-AR" b="1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s-AR" b="1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s-AR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AR" sz="3000" dirty="0" smtClean="0">
                <a:latin typeface="Arial" pitchFamily="34" charset="0"/>
                <a:cs typeface="Arial" pitchFamily="34" charset="0"/>
              </a:rPr>
              <a:t>Para denominar un ángulo podemos utilizar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AR" sz="3000" dirty="0" smtClean="0">
                <a:latin typeface="Arial" pitchFamily="34" charset="0"/>
                <a:cs typeface="Arial" pitchFamily="34" charset="0"/>
              </a:rPr>
              <a:t>letras griegas o emplear letras mayúsculas.</a:t>
            </a:r>
            <a:endParaRPr lang="es-AR" sz="3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5299" name="rg_hi" descr="https://encrypted-tbn0.gstatic.com/images?q=tbn:ANd9GcT3-pXIvpz-asz9zv7jiILYczA3aEqu50MEa3TX6NpJfNVAs7-r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22240" y="2928938"/>
            <a:ext cx="2209800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AR" sz="3200" b="1" dirty="0" smtClean="0">
                <a:latin typeface="Arial" pitchFamily="34" charset="0"/>
                <a:cs typeface="Arial" pitchFamily="34" charset="0"/>
              </a:rPr>
              <a:t>Actividad 6</a:t>
            </a:r>
          </a:p>
        </p:txBody>
      </p:sp>
      <p:sp>
        <p:nvSpPr>
          <p:cNvPr id="56322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/>
            <a:r>
              <a:rPr lang="es-AR" sz="2800" dirty="0" smtClean="0">
                <a:latin typeface="Arial" pitchFamily="34" charset="0"/>
                <a:cs typeface="Arial" pitchFamily="34" charset="0"/>
              </a:rPr>
              <a:t>Dibuje un triángulo cuyos vértices son los</a:t>
            </a:r>
          </a:p>
          <a:p>
            <a:pPr algn="just" eaLnBrk="1" hangingPunct="1">
              <a:buFont typeface="Arial" charset="0"/>
              <a:buNone/>
            </a:pPr>
            <a:r>
              <a:rPr lang="es-AR" sz="2800" dirty="0" smtClean="0">
                <a:latin typeface="Arial" pitchFamily="34" charset="0"/>
                <a:cs typeface="Arial" pitchFamily="34" charset="0"/>
              </a:rPr>
              <a:t>puntos A, B y C. Denominar con estas letras los 3</a:t>
            </a:r>
          </a:p>
          <a:p>
            <a:pPr algn="just" eaLnBrk="1" hangingPunct="1">
              <a:buFont typeface="Arial" charset="0"/>
              <a:buNone/>
            </a:pPr>
            <a:r>
              <a:rPr lang="es-AR" sz="2800" dirty="0" smtClean="0">
                <a:latin typeface="Arial" pitchFamily="34" charset="0"/>
                <a:cs typeface="Arial" pitchFamily="34" charset="0"/>
              </a:rPr>
              <a:t>ángulos del triángulo.</a:t>
            </a:r>
          </a:p>
          <a:p>
            <a:pPr algn="just" eaLnBrk="1" hangingPunct="1">
              <a:buFont typeface="Arial" charset="0"/>
              <a:buNone/>
            </a:pPr>
            <a:endParaRPr lang="es-AR" sz="2800" dirty="0" smtClean="0">
              <a:latin typeface="Arial" pitchFamily="34" charset="0"/>
              <a:cs typeface="Arial" pitchFamily="34" charset="0"/>
            </a:endParaRPr>
          </a:p>
          <a:p>
            <a:pPr algn="just" eaLnBrk="1" hangingPunct="1"/>
            <a:r>
              <a:rPr lang="es-AR" sz="2800" dirty="0" smtClean="0">
                <a:latin typeface="Arial" pitchFamily="34" charset="0"/>
                <a:cs typeface="Arial" pitchFamily="34" charset="0"/>
              </a:rPr>
              <a:t>Repita el ejercicio anterior con un cuadrado.</a:t>
            </a:r>
          </a:p>
          <a:p>
            <a:pPr eaLnBrk="1" hangingPunct="1">
              <a:buFont typeface="Arial" charset="0"/>
              <a:buNone/>
            </a:pPr>
            <a:endParaRPr lang="es-AR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AR" sz="3200" b="1" dirty="0" smtClean="0">
                <a:latin typeface="Arial" pitchFamily="34" charset="0"/>
                <a:cs typeface="Arial" pitchFamily="34" charset="0"/>
              </a:rPr>
              <a:t>Actividad 7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 rtlCol="0">
            <a:normAutofit fontScale="6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AR" sz="36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Midamos ángulos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s-AR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s-AR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s-AR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s-AR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s-AR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s-AR" sz="3600" dirty="0" smtClean="0">
              <a:latin typeface="Arial" pitchFamily="34" charset="0"/>
              <a:cs typeface="Arial" pitchFamily="34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s-AR" sz="3600" dirty="0">
              <a:latin typeface="Arial" pitchFamily="34" charset="0"/>
              <a:cs typeface="Arial" pitchFamily="34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s-AR" sz="3600" dirty="0" smtClean="0">
              <a:latin typeface="Arial" pitchFamily="34" charset="0"/>
              <a:cs typeface="Arial" pitchFamily="34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AR" sz="3600" dirty="0" smtClean="0">
                <a:latin typeface="Arial" pitchFamily="34" charset="0"/>
                <a:cs typeface="Arial" pitchFamily="34" charset="0"/>
              </a:rPr>
              <a:t>El procedimiento para medir un ángulo </a:t>
            </a:r>
            <a:r>
              <a:rPr lang="es-AR" sz="3600" i="1" dirty="0" smtClean="0">
                <a:latin typeface="Arial" pitchFamily="34" charset="0"/>
                <a:cs typeface="Arial" pitchFamily="34" charset="0"/>
              </a:rPr>
              <a:t>AOB </a:t>
            </a:r>
            <a:r>
              <a:rPr lang="es-AR" sz="3600" dirty="0" smtClean="0">
                <a:latin typeface="Arial" pitchFamily="34" charset="0"/>
                <a:cs typeface="Arial" pitchFamily="34" charset="0"/>
              </a:rPr>
              <a:t>consiste en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AR" sz="3600" dirty="0" smtClean="0">
                <a:latin typeface="Arial" pitchFamily="34" charset="0"/>
                <a:cs typeface="Arial" pitchFamily="34" charset="0"/>
              </a:rPr>
              <a:t>hacer coincidir el vértice del ángulo </a:t>
            </a:r>
            <a:r>
              <a:rPr lang="es-AR" sz="3600" i="1" dirty="0" smtClean="0">
                <a:latin typeface="Arial" pitchFamily="34" charset="0"/>
                <a:cs typeface="Arial" pitchFamily="34" charset="0"/>
              </a:rPr>
              <a:t>O</a:t>
            </a:r>
            <a:r>
              <a:rPr lang="es-AR" sz="3600" dirty="0" smtClean="0">
                <a:latin typeface="Arial" pitchFamily="34" charset="0"/>
                <a:cs typeface="Arial" pitchFamily="34" charset="0"/>
              </a:rPr>
              <a:t> con el origen </a:t>
            </a:r>
            <a:r>
              <a:rPr lang="es-AR" sz="3600" i="1" dirty="0" smtClean="0">
                <a:latin typeface="Arial" pitchFamily="34" charset="0"/>
                <a:cs typeface="Arial" pitchFamily="34" charset="0"/>
              </a:rPr>
              <a:t>O</a:t>
            </a:r>
            <a:r>
              <a:rPr lang="es-AR" sz="3600" dirty="0" smtClean="0">
                <a:latin typeface="Arial" pitchFamily="34" charset="0"/>
                <a:cs typeface="Arial" pitchFamily="34" charset="0"/>
              </a:rPr>
              <a:t> del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AR" sz="3600" dirty="0" smtClean="0">
                <a:latin typeface="Arial" pitchFamily="34" charset="0"/>
                <a:cs typeface="Arial" pitchFamily="34" charset="0"/>
              </a:rPr>
              <a:t>transportador, el lado </a:t>
            </a:r>
            <a:r>
              <a:rPr lang="es-AR" sz="3600" dirty="0" err="1" smtClean="0">
                <a:latin typeface="Arial" pitchFamily="34" charset="0"/>
                <a:cs typeface="Arial" pitchFamily="34" charset="0"/>
              </a:rPr>
              <a:t>OA</a:t>
            </a:r>
            <a:r>
              <a:rPr lang="es-AR" sz="3600" dirty="0" smtClean="0">
                <a:latin typeface="Arial" pitchFamily="34" charset="0"/>
                <a:cs typeface="Arial" pitchFamily="34" charset="0"/>
              </a:rPr>
              <a:t> del ángulo con el segmento del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AR" sz="3600" dirty="0" smtClean="0">
                <a:latin typeface="Arial" pitchFamily="34" charset="0"/>
                <a:cs typeface="Arial" pitchFamily="34" charset="0"/>
              </a:rPr>
              <a:t>transportador y mirar la graduación que corresponde al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AR" sz="3600" dirty="0" smtClean="0">
                <a:latin typeface="Arial" pitchFamily="34" charset="0"/>
                <a:cs typeface="Arial" pitchFamily="34" charset="0"/>
              </a:rPr>
              <a:t>lado </a:t>
            </a:r>
            <a:r>
              <a:rPr lang="es-AR" sz="3600" dirty="0" err="1" smtClean="0">
                <a:latin typeface="Arial" pitchFamily="34" charset="0"/>
                <a:cs typeface="Arial" pitchFamily="34" charset="0"/>
              </a:rPr>
              <a:t>OB</a:t>
            </a:r>
            <a:r>
              <a:rPr lang="es-AR" sz="3600" dirty="0" smtClean="0">
                <a:latin typeface="Arial" pitchFamily="34" charset="0"/>
                <a:cs typeface="Arial" pitchFamily="34" charset="0"/>
              </a:rPr>
              <a:t> sobre el transportador</a:t>
            </a:r>
            <a:r>
              <a:rPr lang="es-AR" dirty="0" smtClean="0"/>
              <a:t>.</a:t>
            </a:r>
            <a:endParaRPr lang="es-AR" i="1" dirty="0" smtClean="0"/>
          </a:p>
        </p:txBody>
      </p:sp>
      <p:pic>
        <p:nvPicPr>
          <p:cNvPr id="58371" name="rg_hi" descr="https://encrypted-tbn3.gstatic.com/images?q=tbn:ANd9GcRc1UkK6KjqZCM3XLjJjzbBHmNQBm37oKvS4oHrbf_VWcp40fX2e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85875" y="2286000"/>
            <a:ext cx="2790825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s-AR" sz="2800" dirty="0" smtClean="0">
                <a:latin typeface="Arial" pitchFamily="34" charset="0"/>
                <a:cs typeface="Arial" pitchFamily="34" charset="0"/>
              </a:rPr>
              <a:t>Dibuje varios ángulos en una hoja.</a:t>
            </a:r>
          </a:p>
          <a:p>
            <a:pPr eaLnBrk="1" hangingPunct="1">
              <a:buFont typeface="Arial" charset="0"/>
              <a:buNone/>
            </a:pPr>
            <a:endParaRPr lang="es-AR" dirty="0" smtClean="0"/>
          </a:p>
          <a:p>
            <a:pPr eaLnBrk="1" hangingPunct="1">
              <a:buFont typeface="Arial" charset="0"/>
              <a:buNone/>
            </a:pPr>
            <a:endParaRPr lang="es-AR" dirty="0" smtClean="0"/>
          </a:p>
          <a:p>
            <a:pPr eaLnBrk="1" hangingPunct="1">
              <a:buFont typeface="Arial" charset="0"/>
              <a:buNone/>
            </a:pPr>
            <a:endParaRPr lang="es-AR" dirty="0"/>
          </a:p>
          <a:p>
            <a:pPr eaLnBrk="1" hangingPunct="1">
              <a:buFont typeface="Arial" charset="0"/>
              <a:buNone/>
            </a:pPr>
            <a:endParaRPr lang="es-AR" dirty="0" smtClean="0"/>
          </a:p>
          <a:p>
            <a:pPr eaLnBrk="1" hangingPunct="1">
              <a:buFont typeface="Arial" charset="0"/>
              <a:buNone/>
            </a:pPr>
            <a:endParaRPr lang="es-AR" dirty="0" smtClean="0"/>
          </a:p>
          <a:p>
            <a:pPr eaLnBrk="1" hangingPunct="1">
              <a:buFont typeface="Arial" charset="0"/>
              <a:buNone/>
            </a:pPr>
            <a:endParaRPr lang="es-AR" dirty="0" smtClean="0"/>
          </a:p>
          <a:p>
            <a:pPr eaLnBrk="1" hangingPunct="1">
              <a:buFont typeface="Arial" charset="0"/>
              <a:buNone/>
            </a:pPr>
            <a:r>
              <a:rPr lang="es-AR" sz="2800" dirty="0" smtClean="0">
                <a:latin typeface="Arial" pitchFamily="34" charset="0"/>
                <a:cs typeface="Arial" pitchFamily="34" charset="0"/>
              </a:rPr>
              <a:t>Mida cada uno de ellos con su transportador</a:t>
            </a:r>
            <a:r>
              <a:rPr lang="es-AR" dirty="0" smtClean="0"/>
              <a:t>. </a:t>
            </a:r>
          </a:p>
          <a:p>
            <a:pPr eaLnBrk="1" hangingPunct="1">
              <a:buFont typeface="Arial" charset="0"/>
              <a:buNone/>
            </a:pPr>
            <a:endParaRPr lang="es-AR" dirty="0" smtClean="0"/>
          </a:p>
        </p:txBody>
      </p:sp>
      <p:pic>
        <p:nvPicPr>
          <p:cNvPr id="59395" name="il_fi" descr="http://www.monografias.com/trabajos41/angulos-triangulos/Image1147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500" y="2448669"/>
            <a:ext cx="3038475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>
                <a:latin typeface="Arial"/>
                <a:cs typeface="Arial"/>
              </a:rPr>
              <a:t>Usemos las TICS</a:t>
            </a:r>
            <a:endParaRPr lang="es-AR" dirty="0">
              <a:latin typeface="Arial"/>
              <a:cs typeface="Arial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AR" dirty="0" smtClean="0"/>
          </a:p>
          <a:p>
            <a:r>
              <a:rPr lang="es-AR" dirty="0">
                <a:latin typeface="Arial"/>
                <a:cs typeface="Arial"/>
              </a:rPr>
              <a:t>¿En qué nivel?</a:t>
            </a:r>
          </a:p>
          <a:p>
            <a:r>
              <a:rPr lang="es-AR" dirty="0">
                <a:latin typeface="Arial"/>
                <a:cs typeface="Arial"/>
              </a:rPr>
              <a:t>¿Para qué temas?</a:t>
            </a:r>
          </a:p>
          <a:p>
            <a:r>
              <a:rPr lang="es-AR" dirty="0">
                <a:latin typeface="Arial"/>
                <a:cs typeface="Arial"/>
              </a:rPr>
              <a:t>Usaríamos el programa:</a:t>
            </a:r>
          </a:p>
          <a:p>
            <a:pPr>
              <a:buFontTx/>
              <a:buChar char="-"/>
            </a:pPr>
            <a:r>
              <a:rPr lang="es-AR" dirty="0">
                <a:latin typeface="Arial"/>
                <a:cs typeface="Arial"/>
              </a:rPr>
              <a:t>para el inicio de una clase, como motivación?</a:t>
            </a:r>
          </a:p>
          <a:p>
            <a:pPr>
              <a:buFontTx/>
              <a:buChar char="-"/>
            </a:pPr>
            <a:r>
              <a:rPr lang="es-AR" dirty="0">
                <a:latin typeface="Arial"/>
                <a:cs typeface="Arial"/>
              </a:rPr>
              <a:t>Para el cierre de una clase, como aplicación?</a:t>
            </a:r>
          </a:p>
          <a:p>
            <a:r>
              <a:rPr lang="es-AR" dirty="0">
                <a:latin typeface="Arial"/>
                <a:cs typeface="Arial"/>
              </a:rPr>
              <a:t>¿Cuáles son las condiciones que se requieren para utilizar este recurso?</a:t>
            </a:r>
          </a:p>
          <a:p>
            <a:endParaRPr lang="es-A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>
                <a:latin typeface="Arial"/>
                <a:cs typeface="Arial"/>
              </a:rPr>
              <a:t>Usemos las TICS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s-AR" dirty="0" smtClean="0"/>
          </a:p>
          <a:p>
            <a:pPr>
              <a:buNone/>
            </a:pPr>
            <a:endParaRPr lang="es-AR" dirty="0" smtClean="0"/>
          </a:p>
          <a:p>
            <a:pPr>
              <a:buNone/>
            </a:pPr>
            <a:r>
              <a:rPr lang="es-AR" sz="3600" b="1" dirty="0" smtClean="0">
                <a:latin typeface="Arial"/>
                <a:cs typeface="Arial"/>
              </a:rPr>
              <a:t>   A continuación de un ejemplo para un objetivo de aprendizaje presentado en la diapositiva 29.</a:t>
            </a:r>
            <a:endParaRPr lang="es-AR" sz="3600" b="1" dirty="0">
              <a:latin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AR" sz="3600" dirty="0" err="1" smtClean="0">
                <a:latin typeface="Arial"/>
                <a:cs typeface="Arial"/>
              </a:rPr>
              <a:t>Poly</a:t>
            </a:r>
            <a:r>
              <a:rPr lang="es-AR" sz="3600" dirty="0" smtClean="0">
                <a:latin typeface="Arial"/>
                <a:cs typeface="Arial"/>
              </a:rPr>
              <a:t> Pro</a:t>
            </a:r>
            <a:endParaRPr lang="es-AR" sz="3600" dirty="0">
              <a:latin typeface="Arial"/>
              <a:cs typeface="Arial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AR" sz="2800" dirty="0" smtClean="0">
                <a:latin typeface="Arial" pitchFamily="34" charset="0"/>
                <a:cs typeface="Arial" pitchFamily="34" charset="0"/>
              </a:rPr>
              <a:t>- Determinar las vistas de figuras 3D desde el</a:t>
            </a:r>
          </a:p>
          <a:p>
            <a:pPr>
              <a:buNone/>
            </a:pPr>
            <a:r>
              <a:rPr lang="es-AR" sz="2800" dirty="0" smtClean="0">
                <a:latin typeface="Arial" pitchFamily="34" charset="0"/>
                <a:cs typeface="Arial" pitchFamily="34" charset="0"/>
              </a:rPr>
              <a:t>frente, desde el lado y desde arriba.</a:t>
            </a:r>
          </a:p>
          <a:p>
            <a:pPr>
              <a:buNone/>
            </a:pPr>
            <a:endParaRPr lang="es-AR" sz="2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s-AR" sz="2800" dirty="0" smtClean="0">
                <a:latin typeface="Arial" pitchFamily="34" charset="0"/>
                <a:cs typeface="Arial" pitchFamily="34" charset="0"/>
              </a:rPr>
              <a:t>Utilicemos el Programa:</a:t>
            </a:r>
          </a:p>
          <a:p>
            <a:endParaRPr lang="es-AR" sz="2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AR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xmlns:p14="http://schemas.microsoft.com/office/powerpoint/2010/main">
    <p:wedg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/>
              <a:t>Sugerencias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1600200"/>
            <a:ext cx="8186766" cy="4900634"/>
          </a:xfrm>
        </p:spPr>
        <p:txBody>
          <a:bodyPr/>
          <a:lstStyle/>
          <a:p>
            <a:pPr>
              <a:buNone/>
            </a:pPr>
            <a:r>
              <a:rPr lang="es-AR" dirty="0" smtClean="0"/>
              <a:t>Respecto al programa:</a:t>
            </a:r>
          </a:p>
          <a:p>
            <a:pPr algn="just"/>
            <a:r>
              <a:rPr lang="es-AR" dirty="0" smtClean="0"/>
              <a:t>Familiarizarse con anterioridad en las bondades del programa.</a:t>
            </a:r>
          </a:p>
          <a:p>
            <a:pPr algn="just"/>
            <a:r>
              <a:rPr lang="es-AR" dirty="0" smtClean="0"/>
              <a:t>Conocer la secuencia de contenidos que involucra.</a:t>
            </a:r>
          </a:p>
          <a:p>
            <a:pPr algn="just"/>
            <a:r>
              <a:rPr lang="es-AR" dirty="0" smtClean="0"/>
              <a:t>Revisar cada una de las actividades que se pueden ejecutar con el programa.</a:t>
            </a:r>
          </a:p>
          <a:p>
            <a:pPr algn="just"/>
            <a:r>
              <a:rPr lang="es-AR" dirty="0" smtClean="0"/>
              <a:t>Analizar si alguna de las actividades son útiles para la planificación de nuestras clases.</a:t>
            </a:r>
            <a:endParaRPr lang="es-A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2 Marcador de contenido"/>
          <p:cNvSpPr>
            <a:spLocks noGrp="1"/>
          </p:cNvSpPr>
          <p:nvPr>
            <p:ph idx="1"/>
          </p:nvPr>
        </p:nvSpPr>
        <p:spPr>
          <a:xfrm>
            <a:off x="428625" y="1071563"/>
            <a:ext cx="8258175" cy="542925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s-AR" sz="2800" dirty="0" smtClean="0">
                <a:latin typeface="Arial" pitchFamily="34" charset="0"/>
                <a:cs typeface="Arial" pitchFamily="34" charset="0"/>
              </a:rPr>
              <a:t>Las líneas que han trazado en su hoja son </a:t>
            </a:r>
            <a:r>
              <a:rPr lang="es-AR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líneas </a:t>
            </a:r>
          </a:p>
          <a:p>
            <a:pPr eaLnBrk="1" hangingPunct="1">
              <a:buFont typeface="Arial" charset="0"/>
              <a:buNone/>
            </a:pPr>
            <a:r>
              <a:rPr lang="es-AR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rectas</a:t>
            </a:r>
            <a:r>
              <a:rPr lang="es-AR" dirty="0" smtClean="0">
                <a:solidFill>
                  <a:srgbClr val="FF0000"/>
                </a:solidFill>
              </a:rPr>
              <a:t>.</a:t>
            </a:r>
          </a:p>
        </p:txBody>
      </p:sp>
      <p:cxnSp>
        <p:nvCxnSpPr>
          <p:cNvPr id="5" name="4 Conector recto"/>
          <p:cNvCxnSpPr/>
          <p:nvPr/>
        </p:nvCxnSpPr>
        <p:spPr>
          <a:xfrm>
            <a:off x="1285875" y="2286000"/>
            <a:ext cx="3500438" cy="5715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6 Conector recto"/>
          <p:cNvCxnSpPr/>
          <p:nvPr/>
        </p:nvCxnSpPr>
        <p:spPr>
          <a:xfrm flipV="1">
            <a:off x="1785938" y="3214688"/>
            <a:ext cx="5286375" cy="128587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 rot="10800000" flipV="1">
            <a:off x="4071938" y="3571875"/>
            <a:ext cx="3929062" cy="185737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"/>
          <p:cNvCxnSpPr/>
          <p:nvPr/>
        </p:nvCxnSpPr>
        <p:spPr>
          <a:xfrm rot="16200000" flipH="1">
            <a:off x="-500062" y="3571875"/>
            <a:ext cx="3214688" cy="642937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535" name="11 Rectángulo"/>
          <p:cNvSpPr>
            <a:spLocks noChangeArrowheads="1"/>
          </p:cNvSpPr>
          <p:nvPr/>
        </p:nvSpPr>
        <p:spPr bwMode="auto">
          <a:xfrm>
            <a:off x="395537" y="5643563"/>
            <a:ext cx="817696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AR" sz="2800" dirty="0">
                <a:latin typeface="Arial" pitchFamily="34" charset="0"/>
                <a:cs typeface="Arial" pitchFamily="34" charset="0"/>
              </a:rPr>
              <a:t>Una regla es un instrumento geométrico que sirve para trazar rectas</a:t>
            </a:r>
            <a:r>
              <a:rPr lang="es-AR" sz="3200" dirty="0">
                <a:latin typeface="Calibri" pitchFamily="34" charset="0"/>
              </a:rPr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549274"/>
            <a:ext cx="8892480" cy="5472013"/>
          </a:xfrm>
        </p:spPr>
        <p:txBody>
          <a:bodyPr rtlCol="0">
            <a:normAutofit fontScale="850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AR" sz="3000" b="1" dirty="0" smtClean="0">
                <a:latin typeface="Arial" pitchFamily="34" charset="0"/>
                <a:cs typeface="Arial" pitchFamily="34" charset="0"/>
              </a:rPr>
              <a:t>La </a:t>
            </a:r>
            <a:r>
              <a:rPr lang="es-AR" sz="3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ESCUADRA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s-AR" dirty="0" smtClean="0">
              <a:solidFill>
                <a:srgbClr val="FF00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s-AR" dirty="0" smtClean="0">
              <a:solidFill>
                <a:srgbClr val="FF00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s-AR" dirty="0" smtClean="0">
              <a:solidFill>
                <a:srgbClr val="FF00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s-AR" dirty="0" smtClean="0">
              <a:solidFill>
                <a:srgbClr val="FF00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s-AR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s-AR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s-AR" sz="3300" dirty="0" smtClean="0">
              <a:latin typeface="Arial" pitchFamily="34" charset="0"/>
              <a:cs typeface="Arial" pitchFamily="34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AR" sz="3300" dirty="0" smtClean="0">
                <a:latin typeface="Arial" pitchFamily="34" charset="0"/>
                <a:cs typeface="Arial" pitchFamily="34" charset="0"/>
              </a:rPr>
              <a:t>Uno de los lados de la escuadra es más largo que los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AR" sz="3300" dirty="0" smtClean="0">
                <a:latin typeface="Arial" pitchFamily="34" charset="0"/>
                <a:cs typeface="Arial" pitchFamily="34" charset="0"/>
              </a:rPr>
              <a:t>otros dos; éste lado se llama </a:t>
            </a:r>
            <a:r>
              <a:rPr lang="es-AR" sz="33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hipotenusa</a:t>
            </a:r>
            <a:r>
              <a:rPr lang="es-AR" sz="33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AR" sz="3300" dirty="0" smtClean="0">
                <a:latin typeface="Arial" pitchFamily="34" charset="0"/>
                <a:cs typeface="Arial" pitchFamily="34" charset="0"/>
              </a:rPr>
              <a:t>de la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AR" sz="3300" dirty="0" smtClean="0">
                <a:latin typeface="Arial" pitchFamily="34" charset="0"/>
                <a:cs typeface="Arial" pitchFamily="34" charset="0"/>
              </a:rPr>
              <a:t>escuadra.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s-AR" sz="3300" dirty="0" smtClean="0">
                <a:latin typeface="Arial" pitchFamily="34" charset="0"/>
                <a:cs typeface="Arial" pitchFamily="34" charset="0"/>
              </a:rPr>
              <a:t>Los otros dos lados se llaman </a:t>
            </a:r>
            <a:r>
              <a:rPr lang="es-AR" sz="33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catetos</a:t>
            </a:r>
            <a:r>
              <a:rPr lang="es-AR" sz="33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AR" sz="3300" dirty="0" smtClean="0">
                <a:latin typeface="Arial" pitchFamily="34" charset="0"/>
                <a:cs typeface="Arial" pitchFamily="34" charset="0"/>
              </a:rPr>
              <a:t>de la escuadra</a:t>
            </a:r>
            <a:r>
              <a:rPr lang="es-AR" dirty="0" smtClean="0"/>
              <a:t>.</a:t>
            </a:r>
            <a:endParaRPr lang="es-AR" dirty="0"/>
          </a:p>
        </p:txBody>
      </p:sp>
      <p:pic>
        <p:nvPicPr>
          <p:cNvPr id="24579" name="rg_hi" descr="https://encrypted-tbn0.gstatic.com/images?q=tbn:ANd9GcSVY79-k_0N-N8D724XV1VcS37BQ0UasEVuTDqg1YJoj0gPmWFv_Q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1720" y="908720"/>
            <a:ext cx="3357563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2 Marcador de contenido"/>
          <p:cNvSpPr>
            <a:spLocks noGrp="1"/>
          </p:cNvSpPr>
          <p:nvPr>
            <p:ph idx="1"/>
          </p:nvPr>
        </p:nvSpPr>
        <p:spPr>
          <a:xfrm>
            <a:off x="467544" y="548680"/>
            <a:ext cx="8219256" cy="5577483"/>
          </a:xfrm>
        </p:spPr>
        <p:txBody>
          <a:bodyPr/>
          <a:lstStyle/>
          <a:p>
            <a:pPr eaLnBrk="1" hangingPunct="1"/>
            <a:r>
              <a:rPr lang="es-AR" sz="2800" b="1" dirty="0" smtClean="0">
                <a:latin typeface="Arial" pitchFamily="34" charset="0"/>
                <a:cs typeface="Arial" pitchFamily="34" charset="0"/>
              </a:rPr>
              <a:t>El </a:t>
            </a:r>
            <a:r>
              <a:rPr lang="es-AR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TRANSPORTADOR</a:t>
            </a:r>
          </a:p>
          <a:p>
            <a:pPr eaLnBrk="1" hangingPunct="1">
              <a:buFont typeface="Arial" charset="0"/>
              <a:buNone/>
            </a:pPr>
            <a:endParaRPr lang="es-AR" dirty="0" smtClean="0">
              <a:solidFill>
                <a:srgbClr val="FF0000"/>
              </a:solidFill>
            </a:endParaRPr>
          </a:p>
        </p:txBody>
      </p:sp>
      <p:pic>
        <p:nvPicPr>
          <p:cNvPr id="25603" name="rg_hi" descr="https://encrypted-tbn3.gstatic.com/images?q=tbn:ANd9GcRc1UkK6KjqZCM3XLjJjzbBHmNQBm37oKvS4oHrbf_VWcp40fX2e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85875" y="2286000"/>
            <a:ext cx="2790825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rg_hi" descr="https://encrypted-tbn2.gstatic.com/images?q=tbn:ANd9GcTg_M6v7u5aRzQ1h5GFDMUFnWy2w9x45hCSOnog_F7WaOQf5uTU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86375" y="2428875"/>
            <a:ext cx="2771775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rg_hi" descr="https://encrypted-tbn0.gstatic.com/images?q=tbn:ANd9GcTfEZf0qwosthvWs2CPc5HMIGiZNahC5RLHfYLcyrA_JitTHXZ9GA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143250" y="4786313"/>
            <a:ext cx="1724025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AR" sz="32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Geometría, </a:t>
            </a:r>
            <a:r>
              <a:rPr lang="es-AR" sz="3200" b="1" dirty="0" smtClean="0">
                <a:latin typeface="Arial" pitchFamily="34" charset="0"/>
                <a:cs typeface="Arial" pitchFamily="34" charset="0"/>
              </a:rPr>
              <a:t>según Bases Curriculares 2012</a:t>
            </a:r>
            <a:endParaRPr lang="es-AR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650" name="2 Marcador de contenido"/>
          <p:cNvSpPr>
            <a:spLocks noGrp="1"/>
          </p:cNvSpPr>
          <p:nvPr>
            <p:ph idx="1"/>
          </p:nvPr>
        </p:nvSpPr>
        <p:spPr>
          <a:xfrm>
            <a:off x="0" y="1600200"/>
            <a:ext cx="8686800" cy="4525963"/>
          </a:xfrm>
        </p:spPr>
        <p:txBody>
          <a:bodyPr/>
          <a:lstStyle/>
          <a:p>
            <a:pPr algn="just" eaLnBrk="1" hangingPunct="1">
              <a:buFont typeface="Arial" charset="0"/>
              <a:buNone/>
            </a:pPr>
            <a:r>
              <a:rPr lang="es-AR" dirty="0" smtClean="0"/>
              <a:t>   </a:t>
            </a:r>
            <a:r>
              <a:rPr lang="es-AR" sz="2800" dirty="0" smtClean="0">
                <a:latin typeface="Arial" pitchFamily="34" charset="0"/>
                <a:cs typeface="Arial" pitchFamily="34" charset="0"/>
              </a:rPr>
              <a:t>En este eje se espera que los estudiantes aprendan a reconocer, visualizar y dibujar figuras, y a describir las características y propiedades de figuras 3D y figuras 2D en situaciones estáticas y dinámicas. </a:t>
            </a:r>
          </a:p>
          <a:p>
            <a:pPr algn="just" eaLnBrk="1" hangingPunct="1">
              <a:buFont typeface="Arial" charset="0"/>
              <a:buNone/>
            </a:pPr>
            <a:r>
              <a:rPr lang="es-AR" sz="2800" dirty="0" smtClean="0">
                <a:latin typeface="Arial" pitchFamily="34" charset="0"/>
                <a:cs typeface="Arial" pitchFamily="34" charset="0"/>
              </a:rPr>
              <a:t>   Se entregan conceptos para entender la estructura del espacio y describir con un lenguaje más preciso lo que ya conocen en su entorno.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>
              <a:buFont typeface="Arial" charset="0"/>
              <a:buNone/>
            </a:pPr>
            <a:r>
              <a:rPr lang="es-AR" dirty="0" smtClean="0"/>
              <a:t>   </a:t>
            </a:r>
            <a:r>
              <a:rPr lang="es-AR" sz="2800" dirty="0" smtClean="0">
                <a:latin typeface="Arial" pitchFamily="34" charset="0"/>
                <a:cs typeface="Arial" pitchFamily="34" charset="0"/>
              </a:rPr>
              <a:t>El estudio del movimiento de los objetos —la reflexión, la traslación y la rotación— busca desarrollar tempranamente el pensamiento espacial de los alumnos.</a:t>
            </a:r>
          </a:p>
          <a:p>
            <a:pPr eaLnBrk="1" hangingPunct="1">
              <a:buFont typeface="Arial" charset="0"/>
              <a:buNone/>
            </a:pPr>
            <a:endParaRPr lang="es-AR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AR" sz="32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1º BÁSICO</a:t>
            </a:r>
          </a:p>
        </p:txBody>
      </p:sp>
      <p:sp>
        <p:nvSpPr>
          <p:cNvPr id="29698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/>
            <a:r>
              <a:rPr lang="es-AR" sz="2800" dirty="0" smtClean="0">
                <a:latin typeface="Arial" pitchFamily="34" charset="0"/>
                <a:cs typeface="Arial" pitchFamily="34" charset="0"/>
              </a:rPr>
              <a:t>Describir la posición de objetos y personas con relación a sí mismos y a otros objetos y personas, usando un lenguaje común (como derecha e izquierda).</a:t>
            </a:r>
          </a:p>
          <a:p>
            <a:pPr algn="just" eaLnBrk="1" hangingPunct="1"/>
            <a:r>
              <a:rPr lang="es-AR" sz="2800" dirty="0" smtClean="0">
                <a:latin typeface="Arial" pitchFamily="34" charset="0"/>
                <a:cs typeface="Arial" pitchFamily="34" charset="0"/>
              </a:rPr>
              <a:t> Identificar en el entorno figuras 3D y figuras 2D y relacionarlas, usando material concreto.</a:t>
            </a:r>
          </a:p>
          <a:p>
            <a:pPr algn="just" eaLnBrk="1" hangingPunct="1"/>
            <a:r>
              <a:rPr lang="es-AR" sz="2800" dirty="0" smtClean="0">
                <a:latin typeface="Arial" pitchFamily="34" charset="0"/>
                <a:cs typeface="Arial" pitchFamily="34" charset="0"/>
              </a:rPr>
              <a:t> Identificar y dibujar líneas rectas y curvas</a:t>
            </a:r>
            <a:r>
              <a:rPr lang="es-AR" dirty="0" smtClean="0"/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oticario">
  <a:themeElements>
    <a:clrScheme name="Boticario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Boticario">
      <a:majorFont>
        <a:latin typeface="Book Antiqua"/>
        <a:ea typeface=""/>
        <a:cs typeface=""/>
        <a:font script="Jpan" typeface="ＭＳ Ｐ明朝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oticari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Boticario.thmx</Template>
  <TotalTime>3160</TotalTime>
  <Words>1126</Words>
  <Application>Microsoft Macintosh PowerPoint</Application>
  <PresentationFormat>Presentación en pantalla (4:3)</PresentationFormat>
  <Paragraphs>215</Paragraphs>
  <Slides>39</Slides>
  <Notes>33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39</vt:i4>
      </vt:variant>
    </vt:vector>
  </HeadingPairs>
  <TitlesOfParts>
    <vt:vector size="40" baseType="lpstr">
      <vt:lpstr>Boticario</vt:lpstr>
      <vt:lpstr>La Geometría en las Bases Curriculares 2012</vt:lpstr>
      <vt:lpstr>Instrumentos geométricos</vt:lpstr>
      <vt:lpstr>Instrumentos geométricos y nociones básicas de geometría plana</vt:lpstr>
      <vt:lpstr>Presentación de PowerPoint</vt:lpstr>
      <vt:lpstr>Presentación de PowerPoint</vt:lpstr>
      <vt:lpstr>Presentación de PowerPoint</vt:lpstr>
      <vt:lpstr>Geometría, según Bases Curriculares 2012</vt:lpstr>
      <vt:lpstr>Presentación de PowerPoint</vt:lpstr>
      <vt:lpstr>1º BÁSICO</vt:lpstr>
      <vt:lpstr>     ¿Cuál (o cuáles) de los siguientes objetos puede(n) rodar?</vt:lpstr>
      <vt:lpstr>     ¿Cuál (o cuáles) de los siguientes objetos NO puede(n) rodar?</vt:lpstr>
      <vt:lpstr>Cuerpos: Clasificación 1</vt:lpstr>
      <vt:lpstr>Cuerpos : Clasificación 2</vt:lpstr>
      <vt:lpstr>Actividad del PAC</vt:lpstr>
      <vt:lpstr>2º BÁSICO</vt:lpstr>
      <vt:lpstr>Actividad 3</vt:lpstr>
      <vt:lpstr>Actividad 4</vt:lpstr>
      <vt:lpstr>Presentación de PowerPoint</vt:lpstr>
      <vt:lpstr>Actividad 5</vt:lpstr>
      <vt:lpstr>3º BÁSICO</vt:lpstr>
      <vt:lpstr>3º BÁSICO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Actividad 5</vt:lpstr>
      <vt:lpstr>4º BÁSICO</vt:lpstr>
      <vt:lpstr>4º BÁSICO</vt:lpstr>
      <vt:lpstr>Ángulos</vt:lpstr>
      <vt:lpstr>Presentación de PowerPoint</vt:lpstr>
      <vt:lpstr>Actividad 6</vt:lpstr>
      <vt:lpstr>Actividad 7</vt:lpstr>
      <vt:lpstr>Presentación de PowerPoint</vt:lpstr>
      <vt:lpstr>Usemos las TICS</vt:lpstr>
      <vt:lpstr>Usemos las TICS</vt:lpstr>
      <vt:lpstr>Poly Pro</vt:lpstr>
      <vt:lpstr>Presentación de PowerPoint</vt:lpstr>
      <vt:lpstr>Sugerencias</vt:lpstr>
    </vt:vector>
  </TitlesOfParts>
  <Company>Enlaces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Eliana</dc:creator>
  <cp:lastModifiedBy>Pamela Valenzuela</cp:lastModifiedBy>
  <cp:revision>178</cp:revision>
  <dcterms:created xsi:type="dcterms:W3CDTF">2012-09-05T02:27:05Z</dcterms:created>
  <dcterms:modified xsi:type="dcterms:W3CDTF">2013-05-13T06:00:03Z</dcterms:modified>
</cp:coreProperties>
</file>